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0" r:id="rId1"/>
  </p:sldMasterIdLst>
  <p:sldIdLst>
    <p:sldId id="256" r:id="rId2"/>
    <p:sldId id="280" r:id="rId3"/>
    <p:sldId id="284" r:id="rId4"/>
    <p:sldId id="286" r:id="rId5"/>
    <p:sldId id="309" r:id="rId6"/>
    <p:sldId id="287" r:id="rId7"/>
    <p:sldId id="282" r:id="rId8"/>
    <p:sldId id="294" r:id="rId9"/>
    <p:sldId id="295" r:id="rId10"/>
    <p:sldId id="310" r:id="rId11"/>
    <p:sldId id="283" r:id="rId12"/>
    <p:sldId id="296" r:id="rId13"/>
    <p:sldId id="297" r:id="rId14"/>
    <p:sldId id="314" r:id="rId15"/>
    <p:sldId id="315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42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285" r:id="rId38"/>
    <p:sldId id="290" r:id="rId39"/>
    <p:sldId id="317" r:id="rId40"/>
    <p:sldId id="291" r:id="rId41"/>
    <p:sldId id="307" r:id="rId42"/>
    <p:sldId id="316" r:id="rId43"/>
    <p:sldId id="312" r:id="rId44"/>
    <p:sldId id="318" r:id="rId45"/>
    <p:sldId id="292" r:id="rId46"/>
    <p:sldId id="298" r:id="rId47"/>
    <p:sldId id="306" r:id="rId48"/>
    <p:sldId id="339" r:id="rId49"/>
    <p:sldId id="304" r:id="rId50"/>
    <p:sldId id="340" r:id="rId51"/>
    <p:sldId id="341" r:id="rId52"/>
    <p:sldId id="303" r:id="rId53"/>
    <p:sldId id="302" r:id="rId54"/>
    <p:sldId id="293" r:id="rId55"/>
  </p:sldIdLst>
  <p:sldSz cx="12192000" cy="6858000"/>
  <p:notesSz cx="6858000" cy="9144000"/>
  <p:embeddedFontLst>
    <p:embeddedFont>
      <p:font typeface="Corbel" panose="020B0503020204020204" pitchFamily="34" charset="0"/>
      <p:regular r:id="rId56"/>
      <p:bold r:id="rId57"/>
      <p:italic r:id="rId58"/>
      <p:boldItalic r:id="rId59"/>
    </p:embeddedFont>
    <p:embeddedFont>
      <p:font typeface="Wingdings 2" panose="05020102010507070707" pitchFamily="18" charset="2"/>
      <p:regular r:id="rId60"/>
    </p:embeddedFont>
    <p:embeddedFont>
      <p:font typeface="微軟正黑體" panose="020B0604030504040204" pitchFamily="34" charset="-120"/>
      <p:regular r:id="rId61"/>
      <p:bold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D3A51E63-E4F2-4A3B-B9F0-5EC81BC26CAE}">
          <p14:sldIdLst>
            <p14:sldId id="256"/>
            <p14:sldId id="280"/>
            <p14:sldId id="284"/>
            <p14:sldId id="286"/>
            <p14:sldId id="309"/>
            <p14:sldId id="287"/>
            <p14:sldId id="282"/>
            <p14:sldId id="294"/>
            <p14:sldId id="295"/>
            <p14:sldId id="310"/>
            <p14:sldId id="283"/>
            <p14:sldId id="296"/>
            <p14:sldId id="297"/>
            <p14:sldId id="314"/>
            <p14:sldId id="315"/>
            <p14:sldId id="319"/>
            <p14:sldId id="320"/>
            <p14:sldId id="321"/>
            <p14:sldId id="322"/>
            <p14:sldId id="323"/>
            <p14:sldId id="324"/>
            <p14:sldId id="325"/>
            <p14:sldId id="342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285"/>
            <p14:sldId id="290"/>
            <p14:sldId id="317"/>
            <p14:sldId id="291"/>
            <p14:sldId id="307"/>
            <p14:sldId id="316"/>
            <p14:sldId id="312"/>
            <p14:sldId id="318"/>
            <p14:sldId id="292"/>
            <p14:sldId id="298"/>
            <p14:sldId id="306"/>
            <p14:sldId id="339"/>
            <p14:sldId id="304"/>
            <p14:sldId id="340"/>
            <p14:sldId id="341"/>
            <p14:sldId id="303"/>
            <p14:sldId id="302"/>
            <p14:sldId id="29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0099CC"/>
    <a:srgbClr val="50B1C8"/>
    <a:srgbClr val="6D6D6D"/>
    <a:srgbClr val="6699FF"/>
    <a:srgbClr val="FFC91D"/>
    <a:srgbClr val="4DBFCB"/>
    <a:srgbClr val="3DAADB"/>
    <a:srgbClr val="3399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09" autoAdjust="0"/>
    <p:restoredTop sz="94660" autoAdjust="0"/>
  </p:normalViewPr>
  <p:slideViewPr>
    <p:cSldViewPr snapToGrid="0">
      <p:cViewPr varScale="1">
        <p:scale>
          <a:sx n="72" d="100"/>
          <a:sy n="72" d="100"/>
        </p:scale>
        <p:origin x="-522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8/3/2015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8/3/2015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8/3/2015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8/3/2015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8/3/2015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69848" y="1801368"/>
            <a:ext cx="7315200" cy="3255264"/>
          </a:xfrm>
        </p:spPr>
        <p:txBody>
          <a:bodyPr>
            <a:normAutofit/>
          </a:bodyPr>
          <a:lstStyle/>
          <a:p>
            <a:r>
              <a:rPr lang="zh-TW" altLang="en-US" sz="4400" b="1" dirty="0" smtClean="0"/>
              <a:t>           </a:t>
            </a:r>
            <a:r>
              <a:rPr lang="en-US" altLang="zh-TW" sz="4400" b="1" dirty="0" err="1" smtClean="0"/>
              <a:t>Nuwa</a:t>
            </a:r>
            <a:endParaRPr lang="zh-TW" altLang="en-US" sz="2800" dirty="0"/>
          </a:p>
        </p:txBody>
      </p:sp>
      <p:pic>
        <p:nvPicPr>
          <p:cNvPr id="4098" name="Picture 2" descr="D:\intern\產品相關\Logo\女媧4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74" y="4170898"/>
            <a:ext cx="1094094" cy="109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55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/>
          <p:cNvSpPr txBox="1">
            <a:spLocks/>
          </p:cNvSpPr>
          <p:nvPr/>
        </p:nvSpPr>
        <p:spPr>
          <a:xfrm>
            <a:off x="1078173" y="864108"/>
            <a:ext cx="9853684" cy="5120640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2800" b="1" dirty="0" err="1" smtClean="0">
                <a:solidFill>
                  <a:srgbClr val="66CCFF"/>
                </a:solidFill>
              </a:rPr>
              <a:t>eBizprise</a:t>
            </a:r>
            <a:r>
              <a:rPr lang="zh-TW" altLang="en-US" sz="2800" b="1" dirty="0" smtClean="0">
                <a:solidFill>
                  <a:srgbClr val="66CCFF"/>
                </a:solidFill>
              </a:rPr>
              <a:t> 現今發展狀況</a:t>
            </a:r>
            <a:endParaRPr lang="en-US" altLang="zh-TW" sz="2800" b="1" dirty="0">
              <a:solidFill>
                <a:srgbClr val="66CC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endParaRPr lang="en-US" altLang="zh-TW" sz="800" b="1" dirty="0">
              <a:solidFill>
                <a:srgbClr val="66CCFF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以開發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SFS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銷售</a:t>
            </a:r>
            <a:r>
              <a:rPr lang="zh-TW" alt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預測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系統為主，</a:t>
            </a: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另有</a:t>
            </a:r>
            <a:r>
              <a:rPr lang="zh-TW" alt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產品 </a:t>
            </a:r>
            <a:r>
              <a:rPr lang="en-US" altLang="zh-TW" sz="18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Uni</a:t>
            </a:r>
            <a:r>
              <a:rPr lang="en-US" altLang="zh-TW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-SCC</a:t>
            </a:r>
            <a:r>
              <a:rPr lang="zh-TW" alt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(CPFR)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、</a:t>
            </a: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IBM </a:t>
            </a:r>
            <a:r>
              <a:rPr lang="en-US" altLang="zh-TW" sz="18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Cognos</a:t>
            </a:r>
            <a:r>
              <a:rPr lang="en-US" altLang="zh-TW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BI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、</a:t>
            </a: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IBM </a:t>
            </a:r>
            <a:r>
              <a:rPr lang="en-US" altLang="zh-TW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TM1</a:t>
            </a:r>
            <a:r>
              <a:rPr lang="zh-TW" alt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財務模擬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分析</a:t>
            </a: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400" dirty="0" err="1" smtClean="0">
                <a:solidFill>
                  <a:srgbClr val="6D6D6D"/>
                </a:solidFill>
              </a:rPr>
              <a:t>eBizprise</a:t>
            </a:r>
            <a:r>
              <a:rPr lang="en-US" altLang="zh-TW" sz="1400" dirty="0" smtClean="0">
                <a:solidFill>
                  <a:srgbClr val="6D6D6D"/>
                </a:solidFill>
              </a:rPr>
              <a:t> </a:t>
            </a:r>
            <a:r>
              <a:rPr lang="zh-TW" altLang="en-US" sz="1400" dirty="0" smtClean="0">
                <a:solidFill>
                  <a:srgbClr val="6D6D6D"/>
                </a:solidFill>
              </a:rPr>
              <a:t>官</a:t>
            </a:r>
            <a:r>
              <a:rPr lang="zh-TW" altLang="en-US" sz="1400" dirty="0">
                <a:solidFill>
                  <a:srgbClr val="6D6D6D"/>
                </a:solidFill>
              </a:rPr>
              <a:t>網 </a:t>
            </a:r>
            <a:r>
              <a:rPr lang="en-US" altLang="zh-TW" sz="1400" dirty="0">
                <a:solidFill>
                  <a:srgbClr val="6D6D6D"/>
                </a:solidFill>
                <a:sym typeface="Wingdings" panose="05000000000000000000" pitchFamily="2" charset="2"/>
              </a:rPr>
              <a:t> </a:t>
            </a:r>
            <a:r>
              <a:rPr lang="en-US" altLang="zh-TW" sz="1400" dirty="0">
                <a:solidFill>
                  <a:srgbClr val="6D6D6D"/>
                </a:solidFill>
              </a:rPr>
              <a:t>http://</a:t>
            </a:r>
            <a:r>
              <a:rPr lang="en-US" altLang="zh-TW" sz="1400" dirty="0" smtClean="0">
                <a:solidFill>
                  <a:srgbClr val="6D6D6D"/>
                </a:solidFill>
              </a:rPr>
              <a:t>www.ebizprise.com.tw/web/index.php/site/index.html</a:t>
            </a:r>
            <a:endParaRPr lang="zh-TW" altLang="en-US" sz="1400" dirty="0">
              <a:solidFill>
                <a:srgbClr val="6D6D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8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1078173" y="864108"/>
            <a:ext cx="10106295" cy="5120640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4400" b="1" dirty="0" err="1" smtClean="0">
                <a:solidFill>
                  <a:schemeClr val="bg1"/>
                </a:solidFill>
              </a:rPr>
              <a:t>Nuwa</a:t>
            </a:r>
            <a:r>
              <a:rPr lang="en-US" altLang="zh-TW" sz="4400" b="1" dirty="0" smtClean="0">
                <a:solidFill>
                  <a:schemeClr val="bg1"/>
                </a:solidFill>
              </a:rPr>
              <a:t> </a:t>
            </a:r>
            <a:r>
              <a:rPr lang="zh-TW" altLang="en-US" sz="4400" b="1" dirty="0" smtClean="0">
                <a:solidFill>
                  <a:schemeClr val="bg1"/>
                </a:solidFill>
              </a:rPr>
              <a:t>成立</a:t>
            </a:r>
            <a:endParaRPr lang="en-US" altLang="zh-TW" sz="4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69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/>
          <p:cNvSpPr txBox="1">
            <a:spLocks/>
          </p:cNvSpPr>
          <p:nvPr/>
        </p:nvSpPr>
        <p:spPr>
          <a:xfrm>
            <a:off x="1078173" y="864108"/>
            <a:ext cx="9853684" cy="5120640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由於發展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CPFR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系統對新創公司來說較不可行，</a:t>
            </a: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此外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SCM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 ERP / CRM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相關系統規模也相當龐大，</a:t>
            </a: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所以 </a:t>
            </a:r>
            <a:r>
              <a:rPr lang="en-US" altLang="zh-TW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Nuwa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開始發展和網路有關的軟體，</a:t>
            </a: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當時開發的第一個產品便是追蛙。</a:t>
            </a: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追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蛙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(2006-2007)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，是一個可追蹤網站改變的軟體。</a:t>
            </a: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可以訂閱不同網站並且可指定追蹤區塊，</a:t>
            </a: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當網站有改變時便會呈現原始資料和新資料的差異。</a:t>
            </a: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並發展瀏覽器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toolbar 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追蹤網站。</a:t>
            </a:r>
            <a:endParaRPr lang="en-US" altLang="zh-TW" sz="1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公司第二套產品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W2D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以沿用追蛙儲存網站資料技術發展，儲存網路資料。</a:t>
            </a:r>
            <a:endParaRPr lang="en-US" altLang="zh-TW" sz="1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01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/>
          <p:cNvSpPr txBox="1">
            <a:spLocks/>
          </p:cNvSpPr>
          <p:nvPr/>
        </p:nvSpPr>
        <p:spPr>
          <a:xfrm>
            <a:off x="1078173" y="864108"/>
            <a:ext cx="9853684" cy="5120640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追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蛙開發途中，共同開發人因家裡因素離開開發團隊，</a:t>
            </a: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Nuwa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隨後成立公司，</a:t>
            </a: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採取接案和產品開發同時進行的模式營運。</a:t>
            </a:r>
            <a:endParaRPr lang="en-US" altLang="zh-TW" sz="1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40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1078173" y="864108"/>
            <a:ext cx="10106295" cy="5120640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4400" b="1" dirty="0" err="1" smtClean="0">
                <a:solidFill>
                  <a:schemeClr val="bg1"/>
                </a:solidFill>
              </a:rPr>
              <a:t>Nuwa</a:t>
            </a:r>
            <a:r>
              <a:rPr lang="zh-TW" altLang="en-US" sz="4400" b="1" dirty="0" smtClean="0">
                <a:solidFill>
                  <a:schemeClr val="bg1"/>
                </a:solidFill>
              </a:rPr>
              <a:t> 產品</a:t>
            </a:r>
            <a:endParaRPr lang="en-US" altLang="zh-TW" sz="4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40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D:\intern\產品相關\產品DM\logo_padget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689" y="2686561"/>
            <a:ext cx="1779738" cy="97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:\intern\產品相關\產品DM\logo_W2D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423" y="2489462"/>
            <a:ext cx="1667314" cy="142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D:\intern\產品相關\產品DM\logo_女媧幫您追_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009" y="2686561"/>
            <a:ext cx="2270093" cy="103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:\intern\產品相關\產品DM\logo_追蛙_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033" y="2385677"/>
            <a:ext cx="1818875" cy="149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716119" y="38723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99CC"/>
                </a:solidFill>
              </a:rPr>
              <a:t>女媧幫您追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670762" y="386258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>
                <a:solidFill>
                  <a:srgbClr val="0099CC"/>
                </a:solidFill>
              </a:rPr>
              <a:t>padget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135693" y="3916784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99CC"/>
                </a:solidFill>
              </a:rPr>
              <a:t>W2D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486304" y="3919501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0099CC"/>
                </a:solidFill>
              </a:rPr>
              <a:t>追蛙</a:t>
            </a:r>
            <a:endParaRPr lang="zh-TW" altLang="en-US" b="1" dirty="0">
              <a:solidFill>
                <a:srgbClr val="0099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62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1078173" y="864108"/>
            <a:ext cx="10106295" cy="5120640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000" b="1" dirty="0" smtClean="0">
                <a:solidFill>
                  <a:schemeClr val="bg1"/>
                </a:solidFill>
              </a:rPr>
              <a:t>女媧幫您追</a:t>
            </a:r>
            <a:endParaRPr lang="en-US" altLang="zh-TW" sz="40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zh-TW" altLang="en-US" b="1" dirty="0" smtClean="0">
                <a:solidFill>
                  <a:schemeClr val="bg1"/>
                </a:solidFill>
              </a:rPr>
              <a:t>追蹤基金、股票、外匯、價格變動</a:t>
            </a:r>
            <a:r>
              <a:rPr lang="zh-TW" altLang="en-US" b="1" dirty="0" smtClean="0">
                <a:solidFill>
                  <a:schemeClr val="bg1"/>
                </a:solidFill>
              </a:rPr>
              <a:t>的線上服務</a:t>
            </a:r>
            <a:endParaRPr lang="en-US" altLang="zh-TW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81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intern\產品相關\產品DM\n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79"/>
          <a:stretch/>
        </p:blipFill>
        <p:spPr bwMode="auto">
          <a:xfrm>
            <a:off x="1470991" y="897627"/>
            <a:ext cx="9483837" cy="47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603513" y="5314122"/>
            <a:ext cx="1192696" cy="702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67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intern\產品相關\產品DM\n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83" b="41320"/>
          <a:stretch/>
        </p:blipFill>
        <p:spPr bwMode="auto">
          <a:xfrm>
            <a:off x="1470991" y="1296849"/>
            <a:ext cx="9483837" cy="401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703444" y="1073427"/>
            <a:ext cx="3114260" cy="9541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345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intern\產品相關\產品DM\n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58" b="11245"/>
          <a:stretch/>
        </p:blipFill>
        <p:spPr bwMode="auto">
          <a:xfrm>
            <a:off x="1470991" y="1296849"/>
            <a:ext cx="9483837" cy="401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407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1078173" y="864108"/>
            <a:ext cx="10106295" cy="5120640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4400" b="1" dirty="0" smtClean="0">
                <a:solidFill>
                  <a:schemeClr val="bg1"/>
                </a:solidFill>
              </a:rPr>
              <a:t>發展歷史</a:t>
            </a:r>
            <a:endParaRPr lang="en-US" altLang="zh-TW" sz="4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2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intern\產品相關\產品DM\n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0" b="50783"/>
          <a:stretch/>
        </p:blipFill>
        <p:spPr bwMode="auto">
          <a:xfrm>
            <a:off x="1285420" y="196785"/>
            <a:ext cx="9858375" cy="62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215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intern\產品相關\產品DM\n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7497"/>
          <a:stretch/>
        </p:blipFill>
        <p:spPr bwMode="auto">
          <a:xfrm>
            <a:off x="1205907" y="369065"/>
            <a:ext cx="9858375" cy="605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689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1078173" y="864108"/>
            <a:ext cx="10106295" cy="5120640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4000" b="1" dirty="0" err="1" smtClean="0">
                <a:solidFill>
                  <a:schemeClr val="bg1"/>
                </a:solidFill>
              </a:rPr>
              <a:t>iPadget</a:t>
            </a:r>
            <a:endParaRPr lang="en-US" altLang="zh-TW" sz="40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zh-TW" altLang="en-US" b="1" dirty="0" smtClean="0">
                <a:solidFill>
                  <a:schemeClr val="bg1"/>
                </a:solidFill>
              </a:rPr>
              <a:t>擷取網路資料，轉換成桌面工具的服務</a:t>
            </a:r>
            <a:endParaRPr lang="en-US" altLang="zh-TW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17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738188"/>
            <a:ext cx="9229725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775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1078173" y="864108"/>
            <a:ext cx="10106295" cy="5120640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4000" b="1" dirty="0" smtClean="0">
                <a:solidFill>
                  <a:schemeClr val="bg1"/>
                </a:solidFill>
              </a:rPr>
              <a:t>W2D</a:t>
            </a:r>
          </a:p>
          <a:p>
            <a:pPr marL="0" indent="0" algn="ctr">
              <a:buNone/>
            </a:pPr>
            <a:r>
              <a:rPr lang="zh-TW" altLang="en-US" b="1" dirty="0" smtClean="0">
                <a:solidFill>
                  <a:schemeClr val="bg1"/>
                </a:solidFill>
              </a:rPr>
              <a:t>網路</a:t>
            </a:r>
            <a:r>
              <a:rPr lang="zh-TW" altLang="en-US" b="1" dirty="0" smtClean="0">
                <a:solidFill>
                  <a:schemeClr val="bg1"/>
                </a:solidFill>
              </a:rPr>
              <a:t>資料截取</a:t>
            </a:r>
            <a:r>
              <a:rPr lang="zh-TW" altLang="en-US" b="1" dirty="0" smtClean="0">
                <a:solidFill>
                  <a:schemeClr val="bg1"/>
                </a:solidFill>
              </a:rPr>
              <a:t>工具</a:t>
            </a:r>
            <a:endParaRPr lang="en-US" altLang="zh-TW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3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intern\產品相關\產品DM\w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91"/>
          <a:stretch/>
        </p:blipFill>
        <p:spPr bwMode="auto">
          <a:xfrm>
            <a:off x="2139915" y="571301"/>
            <a:ext cx="8094017" cy="547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314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intern\產品相關\產品DM\w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4" b="5567"/>
          <a:stretch/>
        </p:blipFill>
        <p:spPr bwMode="auto">
          <a:xfrm>
            <a:off x="1922202" y="701929"/>
            <a:ext cx="8094017" cy="547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652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intern\產品相關\產品DM\w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3" b="51844"/>
          <a:stretch/>
        </p:blipFill>
        <p:spPr bwMode="auto">
          <a:xfrm>
            <a:off x="1743075" y="619746"/>
            <a:ext cx="8905875" cy="543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640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intern\產品相關\產品DM\w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87" b="7018"/>
          <a:stretch/>
        </p:blipFill>
        <p:spPr bwMode="auto">
          <a:xfrm>
            <a:off x="1597301" y="715616"/>
            <a:ext cx="8905875" cy="574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726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1078173" y="864108"/>
            <a:ext cx="10106295" cy="5120640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4000" b="1" dirty="0" smtClean="0">
                <a:solidFill>
                  <a:schemeClr val="bg1"/>
                </a:solidFill>
              </a:rPr>
              <a:t>追蛙</a:t>
            </a:r>
            <a:endParaRPr lang="en-US" altLang="zh-TW" sz="40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zh-TW" altLang="en-US" b="1" dirty="0" smtClean="0">
                <a:solidFill>
                  <a:schemeClr val="bg1"/>
                </a:solidFill>
              </a:rPr>
              <a:t>跨網頁、跨瀏覽器資料追蹤技術</a:t>
            </a:r>
            <a:endParaRPr lang="en-US" altLang="zh-TW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9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1078173" y="864108"/>
            <a:ext cx="10106295" cy="5120640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4400" b="1" dirty="0" smtClean="0">
                <a:solidFill>
                  <a:schemeClr val="bg1"/>
                </a:solidFill>
              </a:rPr>
              <a:t>大學時代</a:t>
            </a:r>
            <a:endParaRPr lang="en-US" altLang="zh-TW" sz="4400" b="1" dirty="0" smtClean="0">
              <a:solidFill>
                <a:schemeClr val="bg1"/>
              </a:solidFill>
            </a:endParaRPr>
          </a:p>
          <a:p>
            <a:pPr marL="0" indent="0" algn="ctr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b="1" dirty="0">
                <a:solidFill>
                  <a:schemeClr val="bg1"/>
                </a:solidFill>
              </a:rPr>
              <a:t>政大資管</a:t>
            </a:r>
            <a:r>
              <a:rPr lang="zh-TW" altLang="en-US" b="1" dirty="0" smtClean="0">
                <a:solidFill>
                  <a:schemeClr val="bg1"/>
                </a:solidFill>
              </a:rPr>
              <a:t>專案 </a:t>
            </a:r>
            <a:r>
              <a:rPr lang="en-US" altLang="zh-TW" b="1" dirty="0" smtClean="0">
                <a:solidFill>
                  <a:schemeClr val="bg1"/>
                </a:solidFill>
              </a:rPr>
              <a:t>CPFR</a:t>
            </a:r>
          </a:p>
        </p:txBody>
      </p:sp>
    </p:spTree>
    <p:extLst>
      <p:ext uri="{BB962C8B-B14F-4D97-AF65-F5344CB8AC3E}">
        <p14:creationId xmlns:p14="http://schemas.microsoft.com/office/powerpoint/2010/main" val="176142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intern\產品相關\產品DM\t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38"/>
          <a:stretch/>
        </p:blipFill>
        <p:spPr bwMode="auto">
          <a:xfrm>
            <a:off x="1285874" y="1822725"/>
            <a:ext cx="9458325" cy="320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362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intern\產品相關\產品DM\t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9" b="39151"/>
          <a:stretch/>
        </p:blipFill>
        <p:spPr bwMode="auto">
          <a:xfrm>
            <a:off x="1371599" y="994050"/>
            <a:ext cx="9458325" cy="503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0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intern\產品相關\產品DM\t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96" b="5300"/>
          <a:stretch/>
        </p:blipFill>
        <p:spPr bwMode="auto">
          <a:xfrm>
            <a:off x="1371599" y="994051"/>
            <a:ext cx="9458325" cy="46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300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intern\產品相關\產品DM\t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 b="45535"/>
          <a:stretch/>
        </p:blipFill>
        <p:spPr bwMode="auto">
          <a:xfrm>
            <a:off x="2198461" y="532493"/>
            <a:ext cx="811671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567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intern\產品相關\產品DM\t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72" b="5202"/>
          <a:stretch/>
        </p:blipFill>
        <p:spPr bwMode="auto">
          <a:xfrm>
            <a:off x="1973944" y="957940"/>
            <a:ext cx="8486380" cy="492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479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1078173" y="864108"/>
            <a:ext cx="10106295" cy="5120640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4400" b="1" dirty="0" err="1" smtClean="0">
                <a:solidFill>
                  <a:schemeClr val="bg1"/>
                </a:solidFill>
              </a:rPr>
              <a:t>Nuwa</a:t>
            </a:r>
            <a:r>
              <a:rPr lang="en-US" altLang="zh-TW" sz="4400" b="1" dirty="0" smtClean="0">
                <a:solidFill>
                  <a:schemeClr val="bg1"/>
                </a:solidFill>
              </a:rPr>
              <a:t> </a:t>
            </a:r>
            <a:r>
              <a:rPr lang="zh-TW" altLang="en-US" sz="4400" b="1" dirty="0" smtClean="0">
                <a:solidFill>
                  <a:schemeClr val="bg1"/>
                </a:solidFill>
              </a:rPr>
              <a:t>發展方向</a:t>
            </a:r>
            <a:endParaRPr lang="en-US" altLang="zh-TW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61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資訊中心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59" y="162495"/>
            <a:ext cx="10377714" cy="650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987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1078173" y="864108"/>
            <a:ext cx="10106295" cy="5120640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4400" b="1" dirty="0" err="1" smtClean="0">
                <a:solidFill>
                  <a:schemeClr val="bg1"/>
                </a:solidFill>
              </a:rPr>
              <a:t>Nuwa</a:t>
            </a:r>
            <a:r>
              <a:rPr lang="zh-TW" altLang="en-US" sz="4400" b="1" dirty="0" smtClean="0">
                <a:solidFill>
                  <a:schemeClr val="bg1"/>
                </a:solidFill>
              </a:rPr>
              <a:t> 資料架構</a:t>
            </a:r>
            <a:endParaRPr lang="en-US" altLang="zh-TW" sz="4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87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/>
          <p:cNvSpPr txBox="1">
            <a:spLocks/>
          </p:cNvSpPr>
          <p:nvPr/>
        </p:nvSpPr>
        <p:spPr>
          <a:xfrm>
            <a:off x="1760558" y="1023883"/>
            <a:ext cx="2511191" cy="1051992"/>
          </a:xfrm>
          <a:prstGeom prst="rect">
            <a:avLst/>
          </a:prstGeom>
        </p:spPr>
        <p:txBody>
          <a:bodyPr anchor="t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3600" b="1" dirty="0" err="1" smtClean="0">
                <a:solidFill>
                  <a:srgbClr val="66CCFF"/>
                </a:solidFill>
              </a:rPr>
              <a:t>Fabulinus</a:t>
            </a:r>
            <a:r>
              <a:rPr lang="en-US" altLang="zh-TW" sz="3600" b="1" dirty="0" smtClean="0">
                <a:solidFill>
                  <a:srgbClr val="66CCFF"/>
                </a:solidFill>
              </a:rPr>
              <a:t/>
            </a:r>
            <a:br>
              <a:rPr lang="en-US" altLang="zh-TW" sz="3600" b="1" dirty="0" smtClean="0">
                <a:solidFill>
                  <a:srgbClr val="66CCFF"/>
                </a:solidFill>
              </a:rPr>
            </a:b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for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新人</a:t>
            </a:r>
            <a:endParaRPr lang="en-US" altLang="zh-TW" sz="18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0" indent="0" algn="r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4626590" y="1188646"/>
            <a:ext cx="5759355" cy="722466"/>
          </a:xfrm>
          <a:prstGeom prst="rect">
            <a:avLst/>
          </a:prstGeom>
        </p:spPr>
        <p:txBody>
          <a:bodyPr anchor="t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800" b="1" dirty="0" smtClean="0">
                <a:solidFill>
                  <a:schemeClr val="bg1">
                    <a:lumMod val="75000"/>
                  </a:schemeClr>
                </a:solidFill>
              </a:rPr>
              <a:t>[ </a:t>
            </a:r>
            <a:r>
              <a:rPr lang="en-US" altLang="zh-TW" sz="1800" b="1" dirty="0" err="1" smtClean="0">
                <a:solidFill>
                  <a:schemeClr val="bg1">
                    <a:lumMod val="75000"/>
                  </a:schemeClr>
                </a:solidFill>
              </a:rPr>
              <a:t>trac</a:t>
            </a:r>
            <a:r>
              <a:rPr lang="en-US" altLang="zh-TW" sz="1800" b="1" dirty="0" smtClean="0">
                <a:solidFill>
                  <a:schemeClr val="bg1">
                    <a:lumMod val="75000"/>
                  </a:schemeClr>
                </a:solidFill>
              </a:rPr>
              <a:t> ] https://code.nuwainfo.com/trac/fabulinus</a:t>
            </a:r>
            <a:br>
              <a:rPr lang="en-US" altLang="zh-TW" sz="1800" b="1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sz="1800" b="1" dirty="0" smtClean="0">
                <a:solidFill>
                  <a:schemeClr val="bg1">
                    <a:lumMod val="75000"/>
                  </a:schemeClr>
                </a:solidFill>
              </a:rPr>
              <a:t>[ </a:t>
            </a:r>
            <a:r>
              <a:rPr lang="en-US" altLang="zh-TW" sz="1800" b="1" dirty="0" err="1" smtClean="0">
                <a:solidFill>
                  <a:schemeClr val="bg1">
                    <a:lumMod val="75000"/>
                  </a:schemeClr>
                </a:solidFill>
              </a:rPr>
              <a:t>svn</a:t>
            </a:r>
            <a:r>
              <a:rPr lang="en-US" altLang="zh-TW" sz="18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sz="1800" b="1" dirty="0">
                <a:solidFill>
                  <a:schemeClr val="bg1">
                    <a:lumMod val="75000"/>
                  </a:schemeClr>
                </a:solidFill>
              </a:rPr>
              <a:t>] </a:t>
            </a:r>
            <a:r>
              <a:rPr lang="en-US" altLang="zh-TW" sz="1800" b="1" dirty="0" smtClean="0">
                <a:solidFill>
                  <a:schemeClr val="bg1">
                    <a:lumMod val="75000"/>
                  </a:schemeClr>
                </a:solidFill>
              </a:rPr>
              <a:t>https</a:t>
            </a:r>
            <a:r>
              <a:rPr lang="en-US" altLang="zh-TW" sz="1800" b="1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en-US" altLang="zh-TW" sz="1800" b="1" dirty="0" smtClean="0">
                <a:solidFill>
                  <a:schemeClr val="bg1">
                    <a:lumMod val="75000"/>
                  </a:schemeClr>
                </a:solidFill>
              </a:rPr>
              <a:t>code.nuwainfo.com/svn/Fabulinus/trunk</a:t>
            </a: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1760558" y="2280057"/>
            <a:ext cx="2511192" cy="1051992"/>
          </a:xfrm>
          <a:prstGeom prst="rect">
            <a:avLst/>
          </a:prstGeom>
        </p:spPr>
        <p:txBody>
          <a:bodyPr anchor="t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3600" b="1" dirty="0" err="1">
                <a:solidFill>
                  <a:srgbClr val="66CCFF"/>
                </a:solidFill>
              </a:rPr>
              <a:t>Phantasos</a:t>
            </a:r>
            <a:r>
              <a:rPr lang="en-US" altLang="zh-TW" sz="3600" b="1" dirty="0" smtClean="0">
                <a:solidFill>
                  <a:srgbClr val="66CCFF"/>
                </a:solidFill>
              </a:rPr>
              <a:t/>
            </a:r>
            <a:br>
              <a:rPr lang="en-US" altLang="zh-TW" sz="3600" b="1" dirty="0" smtClean="0">
                <a:solidFill>
                  <a:srgbClr val="66CCFF"/>
                </a:solidFill>
              </a:rPr>
            </a:b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for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外</a:t>
            </a:r>
            <a:r>
              <a:rPr lang="zh-TW" alt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包專案</a:t>
            </a:r>
            <a:endParaRPr lang="en-US" altLang="zh-TW" sz="1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 algn="r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4626590" y="2444820"/>
            <a:ext cx="5759355" cy="722466"/>
          </a:xfrm>
          <a:prstGeom prst="rect">
            <a:avLst/>
          </a:prstGeom>
        </p:spPr>
        <p:txBody>
          <a:bodyPr anchor="t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800" b="1" dirty="0" smtClean="0">
                <a:solidFill>
                  <a:schemeClr val="bg1">
                    <a:lumMod val="75000"/>
                  </a:schemeClr>
                </a:solidFill>
              </a:rPr>
              <a:t>[ </a:t>
            </a:r>
            <a:r>
              <a:rPr lang="en-US" altLang="zh-TW" sz="1800" b="1" dirty="0" err="1" smtClean="0">
                <a:solidFill>
                  <a:schemeClr val="bg1">
                    <a:lumMod val="75000"/>
                  </a:schemeClr>
                </a:solidFill>
              </a:rPr>
              <a:t>trac</a:t>
            </a:r>
            <a:r>
              <a:rPr lang="en-US" altLang="zh-TW" sz="1800" b="1" dirty="0" smtClean="0">
                <a:solidFill>
                  <a:schemeClr val="bg1">
                    <a:lumMod val="75000"/>
                  </a:schemeClr>
                </a:solidFill>
              </a:rPr>
              <a:t> ] https://code.nuwainfo.com/trac/phantasos</a:t>
            </a:r>
            <a:r>
              <a:rPr lang="en-US" altLang="zh-TW" sz="1800" b="1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altLang="zh-TW" sz="1800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sz="1800" b="1" dirty="0">
                <a:solidFill>
                  <a:schemeClr val="bg1">
                    <a:lumMod val="75000"/>
                  </a:schemeClr>
                </a:solidFill>
              </a:rPr>
              <a:t>[ </a:t>
            </a:r>
            <a:r>
              <a:rPr lang="en-US" altLang="zh-TW" sz="1800" b="1" dirty="0" err="1">
                <a:solidFill>
                  <a:schemeClr val="bg1">
                    <a:lumMod val="75000"/>
                  </a:schemeClr>
                </a:solidFill>
              </a:rPr>
              <a:t>svn</a:t>
            </a:r>
            <a:r>
              <a:rPr lang="en-US" altLang="zh-TW" sz="1800" b="1" dirty="0">
                <a:solidFill>
                  <a:schemeClr val="bg1">
                    <a:lumMod val="75000"/>
                  </a:schemeClr>
                </a:solidFill>
              </a:rPr>
              <a:t> ] https://</a:t>
            </a:r>
            <a:r>
              <a:rPr lang="en-US" altLang="zh-TW" sz="1800" b="1" dirty="0" smtClean="0">
                <a:solidFill>
                  <a:schemeClr val="bg1">
                    <a:lumMod val="75000"/>
                  </a:schemeClr>
                </a:solidFill>
              </a:rPr>
              <a:t>code.nuwainfo.com/svn/Phantasos/trunk</a:t>
            </a:r>
            <a:endParaRPr lang="en-US" altLang="zh-TW"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1760557" y="3701699"/>
            <a:ext cx="2511192" cy="1051992"/>
          </a:xfrm>
          <a:prstGeom prst="rect">
            <a:avLst/>
          </a:prstGeom>
        </p:spPr>
        <p:txBody>
          <a:bodyPr anchor="t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3600" b="1" dirty="0" err="1" smtClean="0">
                <a:solidFill>
                  <a:srgbClr val="66CCFF"/>
                </a:solidFill>
              </a:rPr>
              <a:t>Mercurius</a:t>
            </a:r>
            <a:r>
              <a:rPr lang="en-US" altLang="zh-TW" sz="3600" b="1" dirty="0" smtClean="0">
                <a:solidFill>
                  <a:srgbClr val="66CCFF"/>
                </a:solidFill>
              </a:rPr>
              <a:t/>
            </a:r>
            <a:br>
              <a:rPr lang="en-US" altLang="zh-TW" sz="3600" b="1" dirty="0" smtClean="0">
                <a:solidFill>
                  <a:srgbClr val="66CCFF"/>
                </a:solidFill>
              </a:rPr>
            </a:b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for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公司產品專案</a:t>
            </a: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626589" y="3866462"/>
            <a:ext cx="5759355" cy="722466"/>
          </a:xfrm>
          <a:prstGeom prst="rect">
            <a:avLst/>
          </a:prstGeom>
        </p:spPr>
        <p:txBody>
          <a:bodyPr anchor="t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800" b="1" dirty="0" smtClean="0">
                <a:solidFill>
                  <a:schemeClr val="bg1">
                    <a:lumMod val="75000"/>
                  </a:schemeClr>
                </a:solidFill>
              </a:rPr>
              <a:t>[ </a:t>
            </a:r>
            <a:r>
              <a:rPr lang="en-US" altLang="zh-TW" sz="1800" b="1" dirty="0" err="1" smtClean="0">
                <a:solidFill>
                  <a:schemeClr val="bg1">
                    <a:lumMod val="75000"/>
                  </a:schemeClr>
                </a:solidFill>
              </a:rPr>
              <a:t>trac</a:t>
            </a:r>
            <a:r>
              <a:rPr lang="en-US" altLang="zh-TW" sz="1800" b="1" dirty="0" smtClean="0">
                <a:solidFill>
                  <a:schemeClr val="bg1">
                    <a:lumMod val="75000"/>
                  </a:schemeClr>
                </a:solidFill>
              </a:rPr>
              <a:t> ] https://code.nuwainfo.com/trac/mercurius</a:t>
            </a:r>
            <a:r>
              <a:rPr lang="en-US" altLang="zh-TW" sz="1800" b="1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altLang="zh-TW" sz="1800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sz="1800" b="1" dirty="0">
                <a:solidFill>
                  <a:schemeClr val="bg1">
                    <a:lumMod val="75000"/>
                  </a:schemeClr>
                </a:solidFill>
              </a:rPr>
              <a:t>[ </a:t>
            </a:r>
            <a:r>
              <a:rPr lang="en-US" altLang="zh-TW" sz="1800" b="1" dirty="0" err="1">
                <a:solidFill>
                  <a:schemeClr val="bg1">
                    <a:lumMod val="75000"/>
                  </a:schemeClr>
                </a:solidFill>
              </a:rPr>
              <a:t>svn</a:t>
            </a:r>
            <a:r>
              <a:rPr lang="en-US" altLang="zh-TW" sz="1800" b="1" dirty="0">
                <a:solidFill>
                  <a:schemeClr val="bg1">
                    <a:lumMod val="75000"/>
                  </a:schemeClr>
                </a:solidFill>
              </a:rPr>
              <a:t> ] https://</a:t>
            </a:r>
            <a:r>
              <a:rPr lang="en-US" altLang="zh-TW" sz="1800" b="1" dirty="0" smtClean="0">
                <a:solidFill>
                  <a:schemeClr val="bg1">
                    <a:lumMod val="75000"/>
                  </a:schemeClr>
                </a:solidFill>
              </a:rPr>
              <a:t>code.nuwainfo.com/svn/Mercurius/trunk</a:t>
            </a:r>
            <a:endParaRPr lang="en-US" altLang="zh-TW"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1760558" y="5055074"/>
            <a:ext cx="2511192" cy="1051992"/>
          </a:xfrm>
          <a:prstGeom prst="rect">
            <a:avLst/>
          </a:prstGeom>
        </p:spPr>
        <p:txBody>
          <a:bodyPr anchor="t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3600" b="1" dirty="0">
                <a:solidFill>
                  <a:srgbClr val="66CCFF"/>
                </a:solidFill>
              </a:rPr>
              <a:t>Pandora</a:t>
            </a:r>
            <a:r>
              <a:rPr lang="en-US" altLang="zh-TW" sz="3600" b="1" dirty="0" smtClean="0">
                <a:solidFill>
                  <a:srgbClr val="66CCFF"/>
                </a:solidFill>
              </a:rPr>
              <a:t/>
            </a:r>
            <a:br>
              <a:rPr lang="en-US" altLang="zh-TW" sz="3600" b="1" dirty="0" smtClean="0">
                <a:solidFill>
                  <a:srgbClr val="66CCFF"/>
                </a:solidFill>
              </a:rPr>
            </a:b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for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系統安裝環境</a:t>
            </a: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626590" y="5219837"/>
            <a:ext cx="5759355" cy="722466"/>
          </a:xfrm>
          <a:prstGeom prst="rect">
            <a:avLst/>
          </a:prstGeom>
        </p:spPr>
        <p:txBody>
          <a:bodyPr anchor="t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800" b="1" dirty="0" smtClean="0">
                <a:solidFill>
                  <a:schemeClr val="bg1">
                    <a:lumMod val="75000"/>
                  </a:schemeClr>
                </a:solidFill>
              </a:rPr>
              <a:t>[ </a:t>
            </a:r>
            <a:r>
              <a:rPr lang="en-US" altLang="zh-TW" sz="1800" b="1" dirty="0" err="1" smtClean="0">
                <a:solidFill>
                  <a:schemeClr val="bg1">
                    <a:lumMod val="75000"/>
                  </a:schemeClr>
                </a:solidFill>
              </a:rPr>
              <a:t>trac</a:t>
            </a:r>
            <a:r>
              <a:rPr lang="en-US" altLang="zh-TW" sz="1800" b="1" dirty="0" smtClean="0">
                <a:solidFill>
                  <a:schemeClr val="bg1">
                    <a:lumMod val="75000"/>
                  </a:schemeClr>
                </a:solidFill>
              </a:rPr>
              <a:t> ] https://code.nuwainfo.com/trac/pandora</a:t>
            </a:r>
            <a:r>
              <a:rPr lang="en-US" altLang="zh-TW" sz="1800" b="1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altLang="zh-TW" sz="1800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sz="1800" b="1" dirty="0">
                <a:solidFill>
                  <a:schemeClr val="bg1">
                    <a:lumMod val="75000"/>
                  </a:schemeClr>
                </a:solidFill>
              </a:rPr>
              <a:t>[ </a:t>
            </a:r>
            <a:r>
              <a:rPr lang="en-US" altLang="zh-TW" sz="1800" b="1" dirty="0" err="1">
                <a:solidFill>
                  <a:schemeClr val="bg1">
                    <a:lumMod val="75000"/>
                  </a:schemeClr>
                </a:solidFill>
              </a:rPr>
              <a:t>svn</a:t>
            </a:r>
            <a:r>
              <a:rPr lang="en-US" altLang="zh-TW" sz="1800" b="1" dirty="0">
                <a:solidFill>
                  <a:schemeClr val="bg1">
                    <a:lumMod val="75000"/>
                  </a:schemeClr>
                </a:solidFill>
              </a:rPr>
              <a:t> ] https://</a:t>
            </a:r>
            <a:r>
              <a:rPr lang="en-US" altLang="zh-TW" sz="1800" b="1" dirty="0" smtClean="0">
                <a:solidFill>
                  <a:schemeClr val="bg1">
                    <a:lumMod val="75000"/>
                  </a:schemeClr>
                </a:solidFill>
              </a:rPr>
              <a:t>code.nuwainfo.com/svn/Pandora/trunk</a:t>
            </a:r>
            <a:endParaRPr lang="en-US" altLang="zh-TW"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29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1078173" y="864108"/>
            <a:ext cx="10106295" cy="5120640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4800" b="1" dirty="0" err="1" smtClean="0">
                <a:solidFill>
                  <a:schemeClr val="bg1"/>
                </a:solidFill>
              </a:rPr>
              <a:t>Phantasos</a:t>
            </a:r>
            <a:endParaRPr lang="en-US" altLang="zh-TW" sz="48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zh-TW" altLang="en-US" sz="2400" b="1" dirty="0" smtClean="0">
                <a:solidFill>
                  <a:schemeClr val="bg1"/>
                </a:solidFill>
              </a:rPr>
              <a:t>外包專案</a:t>
            </a:r>
            <a:endParaRPr lang="en-US" altLang="zh-TW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4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/>
          <p:cNvSpPr txBox="1">
            <a:spLocks/>
          </p:cNvSpPr>
          <p:nvPr/>
        </p:nvSpPr>
        <p:spPr>
          <a:xfrm>
            <a:off x="1078173" y="864108"/>
            <a:ext cx="7246961" cy="5120640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2800" b="1" dirty="0" smtClean="0">
                <a:solidFill>
                  <a:srgbClr val="66CCFF"/>
                </a:solidFill>
              </a:rPr>
              <a:t>CPFR</a:t>
            </a:r>
            <a:r>
              <a:rPr lang="zh-TW" altLang="en-US" sz="2800" b="1" dirty="0" smtClean="0">
                <a:solidFill>
                  <a:srgbClr val="66CCFF"/>
                </a:solidFill>
              </a:rPr>
              <a:t> </a:t>
            </a:r>
            <a:r>
              <a:rPr lang="zh-TW" altLang="en-US" sz="2400" b="1" dirty="0" smtClean="0">
                <a:solidFill>
                  <a:srgbClr val="66CCFF"/>
                </a:solidFill>
              </a:rPr>
              <a:t>協同</a:t>
            </a:r>
            <a:r>
              <a:rPr lang="zh-TW" altLang="en-US" sz="2400" b="1" dirty="0">
                <a:solidFill>
                  <a:srgbClr val="66CCFF"/>
                </a:solidFill>
              </a:rPr>
              <a:t>規劃、預測與</a:t>
            </a:r>
            <a:r>
              <a:rPr lang="zh-TW" altLang="en-US" sz="2400" b="1" dirty="0" smtClean="0">
                <a:solidFill>
                  <a:srgbClr val="66CCFF"/>
                </a:solidFill>
              </a:rPr>
              <a:t>補貨 </a:t>
            </a:r>
            <a:endParaRPr lang="en-US" altLang="zh-TW" sz="2400" b="1" dirty="0" smtClean="0">
              <a:solidFill>
                <a:srgbClr val="66CC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2800" b="1" dirty="0" smtClean="0">
                <a:solidFill>
                  <a:srgbClr val="66CCFF"/>
                </a:solidFill>
              </a:rPr>
              <a:t> </a:t>
            </a:r>
            <a:r>
              <a:rPr lang="en-US" altLang="zh-TW" b="1" dirty="0">
                <a:solidFill>
                  <a:srgbClr val="66CCFF"/>
                </a:solidFill>
              </a:rPr>
              <a:t>(Collaborative Planning, Forecasting, and Replenishment</a:t>
            </a:r>
            <a:r>
              <a:rPr lang="en-US" altLang="zh-TW" b="1" dirty="0" smtClean="0">
                <a:solidFill>
                  <a:srgbClr val="66CCFF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endParaRPr lang="en-US" altLang="zh-TW" sz="200" b="1" dirty="0" smtClean="0">
              <a:solidFill>
                <a:srgbClr val="66CCFF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供應商為了滿足零售商的需求，</a:t>
            </a:r>
            <a:endParaRPr lang="en-US" altLang="zh-TW" sz="16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通常會準備比零售商平均訂單數量更多一些的庫存作為保險，</a:t>
            </a:r>
            <a:endParaRPr lang="en-US" altLang="zh-TW" sz="16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上游供應廠商也會準備比下游供應商更多的商品作為安全庫存。</a:t>
            </a: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這個效應持續往上蔓延會造成廠商負擔額外的成本。</a:t>
            </a:r>
            <a:endParaRPr lang="en-US" altLang="zh-TW" sz="16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所以如果能整合整條供應鏈的資訊，</a:t>
            </a:r>
            <a:endParaRPr lang="en-US" altLang="zh-TW" sz="16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掌握補貨適當的時機和數量，</a:t>
            </a:r>
            <a:endParaRPr lang="en-US" altLang="zh-TW" sz="16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就可以減少</a:t>
            </a:r>
            <a:r>
              <a:rPr lang="zh-TW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庫存、物流及運輸成本，讓供應鏈的流程更有效率</a:t>
            </a:r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。</a:t>
            </a:r>
            <a:endParaRPr lang="en-US" altLang="zh-TW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而 </a:t>
            </a:r>
            <a:r>
              <a:rPr lang="en-US" altLang="zh-TW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CPFR</a:t>
            </a:r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系統便是整合規劃整個供應鏈資訊的系統。</a:t>
            </a:r>
            <a:endParaRPr lang="en-US" altLang="zh-TW" sz="16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9530207" y="5341937"/>
            <a:ext cx="1132764" cy="72333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零售商</a:t>
            </a:r>
            <a:endParaRPr lang="en-US" altLang="zh-TW" sz="16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altLang="zh-TW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retailer</a:t>
            </a:r>
            <a:endParaRPr lang="zh-TW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9530207" y="4027204"/>
            <a:ext cx="1132764" cy="72333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供應商</a:t>
            </a:r>
            <a:r>
              <a:rPr lang="en-US" altLang="zh-TW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supplier</a:t>
            </a:r>
            <a:endParaRPr lang="zh-TW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9530207" y="2660536"/>
            <a:ext cx="1132764" cy="72333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供應商</a:t>
            </a:r>
            <a:r>
              <a:rPr lang="en-US" altLang="zh-TW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supplier</a:t>
            </a:r>
            <a:endParaRPr lang="zh-TW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8720537" y="544199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rgbClr val="66CCFF"/>
                </a:solidFill>
              </a:rPr>
              <a:t>需求</a:t>
            </a:r>
            <a:endParaRPr lang="en-US" altLang="zh-TW" sz="1400" b="1" dirty="0" smtClean="0">
              <a:solidFill>
                <a:srgbClr val="66CCFF"/>
              </a:solidFill>
            </a:endParaRPr>
          </a:p>
          <a:p>
            <a:pPr algn="ctr"/>
            <a:r>
              <a:rPr lang="en-US" altLang="zh-TW" sz="1400" b="1" dirty="0" smtClean="0">
                <a:solidFill>
                  <a:srgbClr val="66CCFF"/>
                </a:solidFill>
              </a:rPr>
              <a:t>100</a:t>
            </a:r>
            <a:endParaRPr lang="zh-TW" altLang="en-US" sz="1400" b="1" dirty="0">
              <a:solidFill>
                <a:srgbClr val="66CCFF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8541002" y="412816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rgbClr val="66CCFF"/>
                </a:solidFill>
              </a:rPr>
              <a:t>安全庫存</a:t>
            </a:r>
            <a:endParaRPr lang="en-US" altLang="zh-TW" sz="1400" b="1" dirty="0" smtClean="0">
              <a:solidFill>
                <a:srgbClr val="66CCFF"/>
              </a:solidFill>
            </a:endParaRPr>
          </a:p>
          <a:p>
            <a:pPr algn="ctr"/>
            <a:r>
              <a:rPr lang="en-US" altLang="zh-TW" sz="1400" b="1" dirty="0" smtClean="0">
                <a:solidFill>
                  <a:srgbClr val="66CCFF"/>
                </a:solidFill>
              </a:rPr>
              <a:t>120</a:t>
            </a:r>
            <a:endParaRPr lang="zh-TW" altLang="en-US" sz="1400" b="1" dirty="0">
              <a:solidFill>
                <a:srgbClr val="66CCFF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8545636" y="286064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rgbClr val="66CCFF"/>
                </a:solidFill>
              </a:rPr>
              <a:t>安全庫存</a:t>
            </a:r>
            <a:endParaRPr lang="en-US" altLang="zh-TW" sz="1400" b="1" dirty="0" smtClean="0">
              <a:solidFill>
                <a:srgbClr val="66CCFF"/>
              </a:solidFill>
            </a:endParaRPr>
          </a:p>
          <a:p>
            <a:pPr algn="ctr"/>
            <a:r>
              <a:rPr lang="en-US" altLang="zh-TW" sz="1400" b="1" dirty="0" smtClean="0">
                <a:solidFill>
                  <a:srgbClr val="66CCFF"/>
                </a:solidFill>
              </a:rPr>
              <a:t>140</a:t>
            </a:r>
            <a:endParaRPr lang="zh-TW" altLang="en-US" sz="1400" b="1" dirty="0">
              <a:solidFill>
                <a:srgbClr val="66CCFF"/>
              </a:solidFill>
            </a:endParaRPr>
          </a:p>
        </p:txBody>
      </p:sp>
      <p:sp>
        <p:nvSpPr>
          <p:cNvPr id="37" name="手繪多邊形 36"/>
          <p:cNvSpPr/>
          <p:nvPr/>
        </p:nvSpPr>
        <p:spPr>
          <a:xfrm rot="5400000">
            <a:off x="9877309" y="3731314"/>
            <a:ext cx="611968" cy="45719"/>
          </a:xfrm>
          <a:custGeom>
            <a:avLst/>
            <a:gdLst>
              <a:gd name="connsiteX0" fmla="*/ 0 w 1269242"/>
              <a:gd name="connsiteY0" fmla="*/ 218364 h 218364"/>
              <a:gd name="connsiteX1" fmla="*/ 614150 w 1269242"/>
              <a:gd name="connsiteY1" fmla="*/ 0 h 218364"/>
              <a:gd name="connsiteX2" fmla="*/ 1269242 w 1269242"/>
              <a:gd name="connsiteY2" fmla="*/ 218364 h 21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9242" h="218364">
                <a:moveTo>
                  <a:pt x="0" y="218364"/>
                </a:moveTo>
                <a:cubicBezTo>
                  <a:pt x="201305" y="109182"/>
                  <a:pt x="402610" y="0"/>
                  <a:pt x="614150" y="0"/>
                </a:cubicBezTo>
                <a:cubicBezTo>
                  <a:pt x="825690" y="0"/>
                  <a:pt x="1201003" y="204716"/>
                  <a:pt x="1269242" y="218364"/>
                </a:cubicBezTo>
              </a:path>
            </a:pathLst>
          </a:custGeom>
          <a:noFill/>
          <a:ln w="38100">
            <a:solidFill>
              <a:schemeClr val="tx2">
                <a:lumMod val="20000"/>
                <a:lumOff val="8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手繪多邊形 37"/>
          <p:cNvSpPr/>
          <p:nvPr/>
        </p:nvSpPr>
        <p:spPr>
          <a:xfrm rot="16200000">
            <a:off x="9708995" y="3715550"/>
            <a:ext cx="634621" cy="54591"/>
          </a:xfrm>
          <a:custGeom>
            <a:avLst/>
            <a:gdLst>
              <a:gd name="connsiteX0" fmla="*/ 0 w 1269242"/>
              <a:gd name="connsiteY0" fmla="*/ 218364 h 218364"/>
              <a:gd name="connsiteX1" fmla="*/ 614150 w 1269242"/>
              <a:gd name="connsiteY1" fmla="*/ 0 h 218364"/>
              <a:gd name="connsiteX2" fmla="*/ 1269242 w 1269242"/>
              <a:gd name="connsiteY2" fmla="*/ 218364 h 21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9242" h="218364">
                <a:moveTo>
                  <a:pt x="0" y="218364"/>
                </a:moveTo>
                <a:cubicBezTo>
                  <a:pt x="201305" y="109182"/>
                  <a:pt x="402610" y="0"/>
                  <a:pt x="614150" y="0"/>
                </a:cubicBezTo>
                <a:cubicBezTo>
                  <a:pt x="825690" y="0"/>
                  <a:pt x="1201003" y="204716"/>
                  <a:pt x="1269242" y="218364"/>
                </a:cubicBezTo>
              </a:path>
            </a:pathLst>
          </a:custGeom>
          <a:noFill/>
          <a:ln w="38100">
            <a:solidFill>
              <a:schemeClr val="tx2">
                <a:lumMod val="20000"/>
                <a:lumOff val="8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9086809" y="360266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下訂單</a:t>
            </a:r>
            <a:endParaRPr lang="zh-TW" altLang="en-US" sz="14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0424135" y="358294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供貨</a:t>
            </a:r>
            <a:endParaRPr lang="zh-TW" altLang="en-US" sz="14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5" name="手繪多邊形 44"/>
          <p:cNvSpPr/>
          <p:nvPr/>
        </p:nvSpPr>
        <p:spPr>
          <a:xfrm rot="5400000">
            <a:off x="9890957" y="5013095"/>
            <a:ext cx="611968" cy="45719"/>
          </a:xfrm>
          <a:custGeom>
            <a:avLst/>
            <a:gdLst>
              <a:gd name="connsiteX0" fmla="*/ 0 w 1269242"/>
              <a:gd name="connsiteY0" fmla="*/ 218364 h 218364"/>
              <a:gd name="connsiteX1" fmla="*/ 614150 w 1269242"/>
              <a:gd name="connsiteY1" fmla="*/ 0 h 218364"/>
              <a:gd name="connsiteX2" fmla="*/ 1269242 w 1269242"/>
              <a:gd name="connsiteY2" fmla="*/ 218364 h 21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9242" h="218364">
                <a:moveTo>
                  <a:pt x="0" y="218364"/>
                </a:moveTo>
                <a:cubicBezTo>
                  <a:pt x="201305" y="109182"/>
                  <a:pt x="402610" y="0"/>
                  <a:pt x="614150" y="0"/>
                </a:cubicBezTo>
                <a:cubicBezTo>
                  <a:pt x="825690" y="0"/>
                  <a:pt x="1201003" y="204716"/>
                  <a:pt x="1269242" y="218364"/>
                </a:cubicBezTo>
              </a:path>
            </a:pathLst>
          </a:custGeom>
          <a:noFill/>
          <a:ln w="38100">
            <a:solidFill>
              <a:schemeClr val="tx2">
                <a:lumMod val="20000"/>
                <a:lumOff val="8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手繪多邊形 45"/>
          <p:cNvSpPr/>
          <p:nvPr/>
        </p:nvSpPr>
        <p:spPr>
          <a:xfrm rot="16200000">
            <a:off x="9708995" y="4997331"/>
            <a:ext cx="634621" cy="54591"/>
          </a:xfrm>
          <a:custGeom>
            <a:avLst/>
            <a:gdLst>
              <a:gd name="connsiteX0" fmla="*/ 0 w 1269242"/>
              <a:gd name="connsiteY0" fmla="*/ 218364 h 218364"/>
              <a:gd name="connsiteX1" fmla="*/ 614150 w 1269242"/>
              <a:gd name="connsiteY1" fmla="*/ 0 h 218364"/>
              <a:gd name="connsiteX2" fmla="*/ 1269242 w 1269242"/>
              <a:gd name="connsiteY2" fmla="*/ 218364 h 21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9242" h="218364">
                <a:moveTo>
                  <a:pt x="0" y="218364"/>
                </a:moveTo>
                <a:cubicBezTo>
                  <a:pt x="201305" y="109182"/>
                  <a:pt x="402610" y="0"/>
                  <a:pt x="614150" y="0"/>
                </a:cubicBezTo>
                <a:cubicBezTo>
                  <a:pt x="825690" y="0"/>
                  <a:pt x="1201003" y="204716"/>
                  <a:pt x="1269242" y="218364"/>
                </a:cubicBezTo>
              </a:path>
            </a:pathLst>
          </a:custGeom>
          <a:noFill/>
          <a:ln w="38100">
            <a:solidFill>
              <a:schemeClr val="tx2">
                <a:lumMod val="20000"/>
                <a:lumOff val="8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9086809" y="488444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下訂單</a:t>
            </a:r>
            <a:endParaRPr lang="zh-TW" altLang="en-US" sz="14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0424135" y="486472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供貨</a:t>
            </a:r>
            <a:endParaRPr lang="zh-TW" altLang="en-US" sz="14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9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/>
          <p:cNvSpPr txBox="1">
            <a:spLocks/>
          </p:cNvSpPr>
          <p:nvPr/>
        </p:nvSpPr>
        <p:spPr>
          <a:xfrm>
            <a:off x="982637" y="2539275"/>
            <a:ext cx="2445225" cy="1801506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3200" b="1" u="sng" dirty="0" err="1">
                <a:solidFill>
                  <a:srgbClr val="66CCFF"/>
                </a:solidFill>
              </a:rPr>
              <a:t>Phantasos</a:t>
            </a:r>
            <a:r>
              <a:rPr lang="en-US" altLang="zh-TW" sz="3200" b="1" u="sng" dirty="0" smtClean="0">
                <a:solidFill>
                  <a:srgbClr val="66CCFF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b="1" dirty="0" smtClean="0">
                <a:solidFill>
                  <a:srgbClr val="66CCFF"/>
                </a:solidFill>
              </a:rPr>
              <a:t>資料結構</a:t>
            </a:r>
            <a:endParaRPr lang="en-US" altLang="zh-TW" b="1" dirty="0" smtClean="0">
              <a:solidFill>
                <a:srgbClr val="66CCFF"/>
              </a:solidFill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4079100" y="2292627"/>
            <a:ext cx="6032308" cy="2468551"/>
          </a:xfrm>
          <a:prstGeom prst="rect">
            <a:avLst/>
          </a:prstGeom>
        </p:spPr>
        <p:txBody>
          <a:bodyPr numCol="2"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Aidem</a:t>
            </a:r>
            <a:endParaRPr lang="en-US" altLang="zh-TW" b="1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err="1" smtClean="0">
                <a:solidFill>
                  <a:srgbClr val="0099CC"/>
                </a:solidFill>
              </a:rPr>
              <a:t>BigObject</a:t>
            </a:r>
            <a:r>
              <a:rPr lang="en-US" altLang="zh-TW" b="1" u="sng" dirty="0" smtClean="0">
                <a:solidFill>
                  <a:srgbClr val="0099CC"/>
                </a:solidFill>
              </a:rPr>
              <a:t>-ODBC</a:t>
            </a:r>
            <a:br>
              <a:rPr lang="en-US" altLang="zh-TW" b="1" u="sng" dirty="0" smtClean="0">
                <a:solidFill>
                  <a:srgbClr val="0099CC"/>
                </a:solidFill>
              </a:rPr>
            </a:br>
            <a:r>
              <a:rPr lang="en-US" altLang="zh-TW" sz="1400" b="1" dirty="0" smtClean="0">
                <a:solidFill>
                  <a:srgbClr val="0099CC"/>
                </a:solidFill>
              </a:rPr>
              <a:t>(</a:t>
            </a:r>
            <a:r>
              <a:rPr lang="zh-TW" altLang="en-US" sz="1400" b="1" dirty="0" smtClean="0">
                <a:solidFill>
                  <a:srgbClr val="0099CC"/>
                </a:solidFill>
              </a:rPr>
              <a:t> 資料庫銜接系統 </a:t>
            </a:r>
            <a:r>
              <a:rPr lang="en-US" altLang="zh-TW" sz="1400" b="1" dirty="0" smtClean="0">
                <a:solidFill>
                  <a:srgbClr val="0099CC"/>
                </a:solidFill>
              </a:rPr>
              <a:t>)</a:t>
            </a:r>
            <a:endParaRPr lang="en-US" altLang="zh-TW" sz="1400" b="1" dirty="0">
              <a:solidFill>
                <a:srgbClr val="0099CC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Caramelo</a:t>
            </a:r>
            <a:endParaRPr lang="en-US" altLang="zh-TW" b="1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err="1" smtClean="0">
                <a:solidFill>
                  <a:srgbClr val="0099CC"/>
                </a:solidFill>
              </a:rPr>
              <a:t>ForcastEngine</a:t>
            </a:r>
            <a:r>
              <a:rPr lang="en-US" altLang="zh-TW" b="1" u="sng" dirty="0">
                <a:solidFill>
                  <a:srgbClr val="0099CC"/>
                </a:solidFill>
              </a:rPr>
              <a:t/>
            </a:r>
            <a:br>
              <a:rPr lang="en-US" altLang="zh-TW" b="1" u="sng" dirty="0">
                <a:solidFill>
                  <a:srgbClr val="0099CC"/>
                </a:solidFill>
              </a:rPr>
            </a:br>
            <a:r>
              <a:rPr lang="en-US" altLang="zh-TW" sz="1600" b="1" u="sng" dirty="0" smtClean="0">
                <a:solidFill>
                  <a:srgbClr val="0099CC"/>
                </a:solidFill>
              </a:rPr>
              <a:t>(</a:t>
            </a:r>
            <a:r>
              <a:rPr lang="zh-TW" altLang="en-US" sz="1400" b="1" u="sng" dirty="0" smtClean="0">
                <a:solidFill>
                  <a:srgbClr val="0099CC"/>
                </a:solidFill>
              </a:rPr>
              <a:t> </a:t>
            </a:r>
            <a:r>
              <a:rPr lang="en-US" altLang="zh-TW" sz="1400" b="1" u="sng" dirty="0" err="1" smtClean="0">
                <a:solidFill>
                  <a:srgbClr val="0099CC"/>
                </a:solidFill>
              </a:rPr>
              <a:t>eBizprise</a:t>
            </a:r>
            <a:r>
              <a:rPr lang="zh-TW" altLang="en-US" sz="1400" b="1" u="sng" dirty="0" smtClean="0">
                <a:solidFill>
                  <a:srgbClr val="0099CC"/>
                </a:solidFill>
              </a:rPr>
              <a:t> 預測引擎 </a:t>
            </a:r>
            <a:r>
              <a:rPr lang="en-US" altLang="zh-TW" sz="1600" b="1" u="sng" dirty="0" smtClean="0">
                <a:solidFill>
                  <a:srgbClr val="0099CC"/>
                </a:solidFill>
              </a:rPr>
              <a:t>)</a:t>
            </a:r>
            <a:endParaRPr lang="en-US" altLang="zh-TW" sz="1400" b="1" u="sng" dirty="0">
              <a:solidFill>
                <a:srgbClr val="0099CC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iPower</a:t>
            </a:r>
            <a:endParaRPr lang="en-US" altLang="zh-TW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NewCJ</a:t>
            </a: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大新倉頡輸入法 </a:t>
            </a:r>
            <a:r>
              <a:rPr lang="en-US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SEC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TSMS_TANFB</a:t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國道</a:t>
            </a:r>
            <a:r>
              <a:rPr lang="zh-TW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隧道維護管理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系統 </a:t>
            </a:r>
            <a: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左右括弧 16"/>
          <p:cNvSpPr/>
          <p:nvPr/>
        </p:nvSpPr>
        <p:spPr>
          <a:xfrm>
            <a:off x="3753134" y="1524000"/>
            <a:ext cx="6673755" cy="4002157"/>
          </a:xfrm>
          <a:prstGeom prst="bracketPair">
            <a:avLst/>
          </a:prstGeom>
          <a:ln w="381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內容版面配置區 2"/>
          <p:cNvSpPr txBox="1">
            <a:spLocks/>
          </p:cNvSpPr>
          <p:nvPr/>
        </p:nvSpPr>
        <p:spPr>
          <a:xfrm>
            <a:off x="3648496" y="942832"/>
            <a:ext cx="1744649" cy="581168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u="sng" dirty="0" err="1">
                <a:solidFill>
                  <a:srgbClr val="66CCFF"/>
                </a:solidFill>
              </a:rPr>
              <a:t>Phantasos</a:t>
            </a:r>
            <a:r>
              <a:rPr lang="en-US" altLang="zh-TW" b="1" dirty="0" smtClean="0">
                <a:solidFill>
                  <a:srgbClr val="66CCFF"/>
                </a:solidFill>
              </a:rPr>
              <a:t> /</a:t>
            </a:r>
          </a:p>
        </p:txBody>
      </p:sp>
      <p:sp>
        <p:nvSpPr>
          <p:cNvPr id="5" name="矩形 4"/>
          <p:cNvSpPr/>
          <p:nvPr/>
        </p:nvSpPr>
        <p:spPr>
          <a:xfrm>
            <a:off x="9172263" y="5785223"/>
            <a:ext cx="172278" cy="1722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6" name="文字方塊 5"/>
          <p:cNvSpPr txBox="1"/>
          <p:nvPr/>
        </p:nvSpPr>
        <p:spPr>
          <a:xfrm>
            <a:off x="9344541" y="570208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200"/>
              </a:spcBef>
              <a:buClr>
                <a:schemeClr val="bg1">
                  <a:lumMod val="50000"/>
                </a:schemeClr>
              </a:buClr>
            </a:pPr>
            <a:r>
              <a:rPr lang="zh-TW" altLang="en-US" sz="1400" b="1" dirty="0">
                <a:solidFill>
                  <a:srgbClr val="0099CC"/>
                </a:solidFill>
              </a:rPr>
              <a:t>執行中專案</a:t>
            </a:r>
          </a:p>
        </p:txBody>
      </p:sp>
    </p:spTree>
    <p:extLst>
      <p:ext uri="{BB962C8B-B14F-4D97-AF65-F5344CB8AC3E}">
        <p14:creationId xmlns:p14="http://schemas.microsoft.com/office/powerpoint/2010/main" val="418349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363109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內容版面配置區 2"/>
          <p:cNvSpPr txBox="1">
            <a:spLocks/>
          </p:cNvSpPr>
          <p:nvPr/>
        </p:nvSpPr>
        <p:spPr>
          <a:xfrm>
            <a:off x="539205" y="937500"/>
            <a:ext cx="2797308" cy="1801506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3200" b="1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BigObject</a:t>
            </a:r>
            <a:r>
              <a:rPr lang="en-US" altLang="zh-TW" sz="32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</a:t>
            </a:r>
            <a:br>
              <a:rPr lang="en-US" altLang="zh-TW" sz="32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32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ODBC</a:t>
            </a:r>
            <a:r>
              <a:rPr lang="en-US" altLang="zh-TW" sz="3200" b="1" u="sng" dirty="0" smtClean="0">
                <a:solidFill>
                  <a:srgbClr val="0099CC"/>
                </a:solidFill>
              </a:rPr>
              <a:t> </a:t>
            </a:r>
            <a:endParaRPr lang="en-US" altLang="zh-TW" sz="3200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資料庫銜接系統</a:t>
            </a:r>
            <a:endParaRPr lang="en-US" altLang="zh-TW" sz="1600" b="1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205" y="2919334"/>
            <a:ext cx="2125170" cy="2966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建立可讓支援 </a:t>
            </a:r>
            <a:r>
              <a:rPr lang="en-US" altLang="zh-TW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ODBC </a:t>
            </a:r>
            <a:r>
              <a:rPr lang="zh-TW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的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應用程式</a:t>
            </a:r>
            <a:endParaRPr lang="en-US" altLang="zh-TW" sz="1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透過 </a:t>
            </a:r>
            <a:r>
              <a:rPr lang="en-US" altLang="zh-TW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ODBC Driver </a:t>
            </a:r>
            <a:endParaRPr lang="en-US" altLang="zh-TW" sz="1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來</a:t>
            </a:r>
            <a:r>
              <a:rPr lang="zh-TW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取得 </a:t>
            </a:r>
            <a:r>
              <a:rPr lang="en-US" altLang="zh-TW" sz="1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BigObject</a:t>
            </a:r>
            <a:r>
              <a:rPr lang="en-US" altLang="zh-TW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Server </a:t>
            </a:r>
            <a:r>
              <a:rPr lang="zh-TW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的資料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，</a:t>
            </a:r>
            <a:endParaRPr lang="en-US" altLang="zh-TW" sz="1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讓</a:t>
            </a:r>
            <a:r>
              <a:rPr lang="zh-TW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需要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數據</a:t>
            </a:r>
            <a:endParaRPr lang="en-US" altLang="zh-TW" sz="1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或</a:t>
            </a:r>
            <a:r>
              <a:rPr lang="zh-TW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分析的系統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，</a:t>
            </a:r>
            <a:endParaRPr lang="en-US" altLang="zh-TW" sz="1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例如 </a:t>
            </a:r>
            <a:r>
              <a:rPr lang="en-US" altLang="zh-TW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Tableau</a:t>
            </a:r>
            <a:r>
              <a:rPr lang="zh-TW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Excel</a:t>
            </a:r>
            <a:r>
              <a:rPr lang="zh-TW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，可以讀取運用。</a:t>
            </a:r>
          </a:p>
        </p:txBody>
      </p:sp>
      <p:pic>
        <p:nvPicPr>
          <p:cNvPr id="2055" name="Picture 7" descr="C:\Users\User\Desktop\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216" y="1149074"/>
            <a:ext cx="6765925" cy="508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20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" y="0"/>
            <a:ext cx="363109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內容版面配置區 2"/>
          <p:cNvSpPr txBox="1">
            <a:spLocks/>
          </p:cNvSpPr>
          <p:nvPr/>
        </p:nvSpPr>
        <p:spPr>
          <a:xfrm>
            <a:off x="455145" y="2602908"/>
            <a:ext cx="3243875" cy="1801506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3200" b="1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ForcastEngine</a:t>
            </a:r>
            <a:endParaRPr lang="en-US" altLang="zh-TW" sz="3200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eBizprise</a:t>
            </a:r>
            <a:r>
              <a:rPr lang="en-US" altLang="zh-TW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br>
              <a:rPr lang="en-US" altLang="zh-TW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altLang="zh-TW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SFS</a:t>
            </a:r>
            <a:r>
              <a:rPr lang="zh-TW" alt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zh-TW" altLang="en-US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專案預測</a:t>
            </a:r>
            <a:r>
              <a:rPr lang="zh-TW" altLang="en-US" sz="16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引擎</a:t>
            </a:r>
            <a:endParaRPr lang="en-US" altLang="zh-TW" sz="1600" b="1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50" name="Picture 2" descr="http://www.ebizprise.com.tw/web/images/product/SFS/SFS_frame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294" y="1020416"/>
            <a:ext cx="8167347" cy="514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333461" y="1683026"/>
            <a:ext cx="2239617" cy="781878"/>
          </a:xfrm>
          <a:prstGeom prst="rect">
            <a:avLst/>
          </a:prstGeom>
          <a:noFill/>
          <a:ln w="762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49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/>
          <p:cNvSpPr txBox="1">
            <a:spLocks/>
          </p:cNvSpPr>
          <p:nvPr/>
        </p:nvSpPr>
        <p:spPr>
          <a:xfrm>
            <a:off x="4868888" y="900753"/>
            <a:ext cx="2400300" cy="1801506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未來應用方向</a:t>
            </a:r>
            <a:endParaRPr lang="en-US" altLang="zh-TW" sz="2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94852" y="3552648"/>
            <a:ext cx="1858160" cy="1013641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W2D</a:t>
            </a:r>
          </a:p>
          <a:p>
            <a:pPr algn="ctr"/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爬取資料</a:t>
            </a:r>
            <a:endParaRPr lang="en-US" altLang="zh-TW" sz="16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67761" y="3552648"/>
            <a:ext cx="2130743" cy="1013641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ODBC</a:t>
            </a:r>
          </a:p>
          <a:p>
            <a:pPr algn="ctr"/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銜接客戶資料庫</a:t>
            </a:r>
            <a:endParaRPr lang="zh-TW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68632" y="3552648"/>
            <a:ext cx="1454882" cy="1013641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SFS</a:t>
            </a:r>
          </a:p>
          <a:p>
            <a:pPr algn="ctr"/>
            <a:r>
              <a:rPr lang="zh-TW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預測</a:t>
            </a:r>
            <a:endParaRPr lang="en-US" altLang="zh-TW" sz="16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十字形 14"/>
          <p:cNvSpPr/>
          <p:nvPr/>
        </p:nvSpPr>
        <p:spPr>
          <a:xfrm>
            <a:off x="4733696" y="3913694"/>
            <a:ext cx="270384" cy="291547"/>
          </a:xfrm>
          <a:prstGeom prst="plus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十字形 15"/>
          <p:cNvSpPr/>
          <p:nvPr/>
        </p:nvSpPr>
        <p:spPr>
          <a:xfrm>
            <a:off x="7267902" y="3920320"/>
            <a:ext cx="270384" cy="291547"/>
          </a:xfrm>
          <a:prstGeom prst="plus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72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1078173" y="864108"/>
            <a:ext cx="10106295" cy="5120640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4800" b="1" dirty="0" err="1" smtClean="0">
                <a:solidFill>
                  <a:schemeClr val="bg1"/>
                </a:solidFill>
              </a:rPr>
              <a:t>Mercurius</a:t>
            </a:r>
            <a:endParaRPr lang="en-US" altLang="zh-TW" sz="4800" b="1" dirty="0" smtClean="0">
              <a:solidFill>
                <a:schemeClr val="bg1"/>
              </a:solidFill>
            </a:endParaRPr>
          </a:p>
          <a:p>
            <a:pPr marL="0" indent="0" algn="ctr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2400" b="1" dirty="0" smtClean="0">
                <a:solidFill>
                  <a:schemeClr val="bg1"/>
                </a:solidFill>
              </a:rPr>
              <a:t>公司</a:t>
            </a:r>
            <a:r>
              <a:rPr lang="zh-TW" altLang="en-US" sz="2400" b="1" dirty="0">
                <a:solidFill>
                  <a:schemeClr val="bg1"/>
                </a:solidFill>
              </a:rPr>
              <a:t>產品專案</a:t>
            </a:r>
            <a:endParaRPr lang="en-US" altLang="zh-TW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25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/>
          <p:cNvSpPr txBox="1">
            <a:spLocks/>
          </p:cNvSpPr>
          <p:nvPr/>
        </p:nvSpPr>
        <p:spPr>
          <a:xfrm>
            <a:off x="423069" y="2565779"/>
            <a:ext cx="2445225" cy="1801506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3200" b="1" u="sng" dirty="0" err="1" smtClean="0">
                <a:solidFill>
                  <a:srgbClr val="66CCFF"/>
                </a:solidFill>
              </a:rPr>
              <a:t>Mercurius</a:t>
            </a:r>
            <a:endParaRPr lang="en-US" altLang="zh-TW" sz="3200" b="1" u="sng" dirty="0" smtClean="0">
              <a:solidFill>
                <a:srgbClr val="66CCFF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b="1" dirty="0">
                <a:solidFill>
                  <a:srgbClr val="66CCFF"/>
                </a:solidFill>
              </a:rPr>
              <a:t>舊資料結構</a:t>
            </a:r>
            <a:endParaRPr lang="en-US" altLang="zh-TW" b="1" dirty="0" smtClean="0">
              <a:solidFill>
                <a:srgbClr val="66CCFF"/>
              </a:solidFill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2881942" y="2026112"/>
            <a:ext cx="1902725" cy="2880839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Deployment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Document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Source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Temporary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Utility</a:t>
            </a: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5695641" y="775943"/>
            <a:ext cx="2507455" cy="5585099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Client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Iuno</a:t>
            </a:r>
            <a:r>
              <a:rPr lang="zh-TW" altLang="en-US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和 </a:t>
            </a:r>
            <a:r>
              <a:rPr lang="en-US" altLang="zh-TW" sz="1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Nuwa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相關的共同檔案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Iuppiter</a:t>
            </a:r>
            <a:r>
              <a:rPr lang="en-US" altLang="zh-TW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和 </a:t>
            </a:r>
            <a:r>
              <a:rPr lang="en-US" altLang="zh-TW" sz="1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Nuwa</a:t>
            </a:r>
            <a:r>
              <a:rPr lang="zh-TW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沒有直接關係</a:t>
            </a:r>
            <a:r>
              <a:rPr lang="en-US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的</a:t>
            </a:r>
            <a:r>
              <a:rPr lang="zh-TW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共同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檔案 </a:t>
            </a:r>
            <a:r>
              <a:rPr lang="en-US" altLang="zh-TW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Patch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Project</a:t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外包專案可繼續應用的部分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1400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PyMaia</a:t>
            </a: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演算法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Server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Vulacanus</a:t>
            </a: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toolbar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1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左右括弧 16"/>
          <p:cNvSpPr/>
          <p:nvPr/>
        </p:nvSpPr>
        <p:spPr>
          <a:xfrm>
            <a:off x="2743191" y="1910688"/>
            <a:ext cx="2183652" cy="3179928"/>
          </a:xfrm>
          <a:prstGeom prst="bracketPair">
            <a:avLst/>
          </a:prstGeom>
          <a:ln w="381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右括弧 17"/>
          <p:cNvSpPr/>
          <p:nvPr/>
        </p:nvSpPr>
        <p:spPr>
          <a:xfrm>
            <a:off x="5523901" y="464024"/>
            <a:ext cx="2811716" cy="6197715"/>
          </a:xfrm>
          <a:prstGeom prst="bracketPair">
            <a:avLst/>
          </a:prstGeom>
          <a:ln w="381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4028354" y="3481129"/>
            <a:ext cx="1335217" cy="0"/>
          </a:xfrm>
          <a:prstGeom prst="straightConnector1">
            <a:avLst/>
          </a:prstGeom>
          <a:ln w="57150">
            <a:solidFill>
              <a:srgbClr val="66C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內容版面配置區 2"/>
          <p:cNvSpPr txBox="1">
            <a:spLocks/>
          </p:cNvSpPr>
          <p:nvPr/>
        </p:nvSpPr>
        <p:spPr>
          <a:xfrm>
            <a:off x="2638554" y="1391409"/>
            <a:ext cx="1744649" cy="581168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dirty="0" err="1" smtClean="0">
                <a:solidFill>
                  <a:srgbClr val="66CCFF"/>
                </a:solidFill>
              </a:rPr>
              <a:t>Mercurius</a:t>
            </a:r>
            <a:r>
              <a:rPr lang="en-US" altLang="zh-TW" b="1" dirty="0" smtClean="0">
                <a:solidFill>
                  <a:srgbClr val="66CCFF"/>
                </a:solidFill>
              </a:rPr>
              <a:t> /</a:t>
            </a:r>
          </a:p>
        </p:txBody>
      </p:sp>
      <p:sp>
        <p:nvSpPr>
          <p:cNvPr id="24" name="內容版面配置區 2"/>
          <p:cNvSpPr txBox="1">
            <a:spLocks/>
          </p:cNvSpPr>
          <p:nvPr/>
        </p:nvSpPr>
        <p:spPr>
          <a:xfrm>
            <a:off x="5370374" y="-13647"/>
            <a:ext cx="1744649" cy="581168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dirty="0" smtClean="0">
                <a:solidFill>
                  <a:srgbClr val="66CCFF"/>
                </a:solidFill>
              </a:rPr>
              <a:t>Source /</a:t>
            </a:r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6705599" y="1027992"/>
            <a:ext cx="2036911" cy="172209"/>
          </a:xfrm>
          <a:prstGeom prst="straightConnector1">
            <a:avLst/>
          </a:prstGeom>
          <a:ln w="57150">
            <a:solidFill>
              <a:srgbClr val="66C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內容版面配置區 2"/>
          <p:cNvSpPr txBox="1">
            <a:spLocks/>
          </p:cNvSpPr>
          <p:nvPr/>
        </p:nvSpPr>
        <p:spPr>
          <a:xfrm>
            <a:off x="8985897" y="460117"/>
            <a:ext cx="1741247" cy="1552621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Mercurius</a:t>
            </a:r>
            <a:r>
              <a:rPr lang="zh-TW" altLang="en-US" sz="16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16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sz="16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追蛙 </a:t>
            </a:r>
            <a:r>
              <a:rPr lang="en-US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u="sng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PyLZJB</a:t>
            </a:r>
            <a:endParaRPr lang="en-US" altLang="zh-TW" sz="1600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Talaria</a:t>
            </a:r>
            <a:endParaRPr lang="en-US" altLang="zh-TW" sz="1600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左右括弧 30"/>
          <p:cNvSpPr/>
          <p:nvPr/>
        </p:nvSpPr>
        <p:spPr>
          <a:xfrm>
            <a:off x="8847148" y="449693"/>
            <a:ext cx="2433861" cy="1576419"/>
          </a:xfrm>
          <a:prstGeom prst="bracketPair">
            <a:avLst/>
          </a:prstGeom>
          <a:ln w="381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內容版面配置區 2"/>
          <p:cNvSpPr txBox="1">
            <a:spLocks/>
          </p:cNvSpPr>
          <p:nvPr/>
        </p:nvSpPr>
        <p:spPr>
          <a:xfrm>
            <a:off x="8687920" y="110784"/>
            <a:ext cx="1744649" cy="371891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dirty="0" smtClean="0">
                <a:solidFill>
                  <a:srgbClr val="66CCFF"/>
                </a:solidFill>
              </a:rPr>
              <a:t>Client /</a:t>
            </a: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6949368" y="3432371"/>
            <a:ext cx="1663890" cy="395865"/>
          </a:xfrm>
          <a:prstGeom prst="straightConnector1">
            <a:avLst/>
          </a:prstGeom>
          <a:ln w="57150">
            <a:solidFill>
              <a:srgbClr val="66C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6787757" y="5281448"/>
            <a:ext cx="1872593" cy="279660"/>
          </a:xfrm>
          <a:prstGeom prst="straightConnector1">
            <a:avLst/>
          </a:prstGeom>
          <a:ln w="57150">
            <a:solidFill>
              <a:srgbClr val="66C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內容版面配置區 2"/>
          <p:cNvSpPr txBox="1">
            <a:spLocks/>
          </p:cNvSpPr>
          <p:nvPr/>
        </p:nvSpPr>
        <p:spPr>
          <a:xfrm>
            <a:off x="8985897" y="2619320"/>
            <a:ext cx="2180228" cy="1552621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u="sng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BusinessManagement</a:t>
            </a:r>
            <a:endParaRPr lang="en-US" altLang="zh-TW" sz="1600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Newsletter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ShoppingCart</a:t>
            </a:r>
            <a:endParaRPr lang="en-US" altLang="zh-TW" sz="1600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u="sng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Wikiprice</a:t>
            </a:r>
            <a:endParaRPr lang="en-US" altLang="zh-TW" sz="1600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左右括弧 41"/>
          <p:cNvSpPr/>
          <p:nvPr/>
        </p:nvSpPr>
        <p:spPr>
          <a:xfrm>
            <a:off x="8847147" y="2467011"/>
            <a:ext cx="2433861" cy="1876016"/>
          </a:xfrm>
          <a:prstGeom prst="bracketPair">
            <a:avLst/>
          </a:prstGeom>
          <a:ln w="381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內容版面配置區 2"/>
          <p:cNvSpPr txBox="1">
            <a:spLocks/>
          </p:cNvSpPr>
          <p:nvPr/>
        </p:nvSpPr>
        <p:spPr>
          <a:xfrm>
            <a:off x="8742511" y="2117290"/>
            <a:ext cx="1744649" cy="371891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dirty="0" smtClean="0">
                <a:solidFill>
                  <a:srgbClr val="66CCFF"/>
                </a:solidFill>
              </a:rPr>
              <a:t>Project /</a:t>
            </a:r>
          </a:p>
        </p:txBody>
      </p:sp>
      <p:sp>
        <p:nvSpPr>
          <p:cNvPr id="45" name="內容版面配置區 2"/>
          <p:cNvSpPr txBox="1">
            <a:spLocks/>
          </p:cNvSpPr>
          <p:nvPr/>
        </p:nvSpPr>
        <p:spPr>
          <a:xfrm>
            <a:off x="8985898" y="4938033"/>
            <a:ext cx="2295110" cy="1552621"/>
          </a:xfrm>
          <a:prstGeom prst="rect">
            <a:avLst/>
          </a:prstGeom>
        </p:spPr>
        <p:txBody>
          <a:bodyPr numCol="2"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Arachne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Phoenix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Satyr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Survey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Unicorn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Toolbar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Yggdrasil</a:t>
            </a:r>
            <a:endParaRPr lang="en-US" altLang="zh-TW" sz="1600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左右括弧 45"/>
          <p:cNvSpPr/>
          <p:nvPr/>
        </p:nvSpPr>
        <p:spPr>
          <a:xfrm>
            <a:off x="8847148" y="4785724"/>
            <a:ext cx="2433861" cy="1876016"/>
          </a:xfrm>
          <a:prstGeom prst="bracketPair">
            <a:avLst/>
          </a:prstGeom>
          <a:ln w="381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內容版面配置區 2"/>
          <p:cNvSpPr txBox="1">
            <a:spLocks/>
          </p:cNvSpPr>
          <p:nvPr/>
        </p:nvSpPr>
        <p:spPr>
          <a:xfrm>
            <a:off x="8742512" y="4449651"/>
            <a:ext cx="1744649" cy="371891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dirty="0">
                <a:solidFill>
                  <a:srgbClr val="66CCFF"/>
                </a:solidFill>
              </a:rPr>
              <a:t>S</a:t>
            </a:r>
            <a:r>
              <a:rPr lang="en-US" altLang="zh-TW" sz="1600" b="1" dirty="0" smtClean="0">
                <a:solidFill>
                  <a:srgbClr val="66CCFF"/>
                </a:solidFill>
              </a:rPr>
              <a:t>erver /</a:t>
            </a:r>
          </a:p>
        </p:txBody>
      </p:sp>
    </p:spTree>
    <p:extLst>
      <p:ext uri="{BB962C8B-B14F-4D97-AF65-F5344CB8AC3E}">
        <p14:creationId xmlns:p14="http://schemas.microsoft.com/office/powerpoint/2010/main" val="374416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/>
          <p:cNvSpPr txBox="1">
            <a:spLocks/>
          </p:cNvSpPr>
          <p:nvPr/>
        </p:nvSpPr>
        <p:spPr>
          <a:xfrm>
            <a:off x="996820" y="2562336"/>
            <a:ext cx="2445225" cy="1801506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32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Server</a:t>
            </a:r>
            <a:endParaRPr lang="en-US" altLang="zh-TW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3223677" y="1016201"/>
            <a:ext cx="2424765" cy="5076967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Arachne</a:t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W2D</a:t>
            </a:r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第二版 </a:t>
            </a:r>
            <a: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Phoenix </a:t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產品共同檔案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Satyr</a:t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線</a:t>
            </a:r>
            <a:r>
              <a:rPr lang="zh-TW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上版追蛙、追蛙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說明站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Survey</a:t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女媧</a:t>
            </a:r>
            <a:r>
              <a:rPr lang="zh-TW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幫您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追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Unicorn</a:t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W2D</a:t>
            </a:r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1600" b="1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Toolbar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Yggdrasil</a:t>
            </a:r>
            <a:br>
              <a:rPr lang="en-US" altLang="zh-TW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BusinessManagement</a:t>
            </a:r>
            <a:r>
              <a:rPr lang="en-US" altLang="zh-TW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br>
              <a:rPr lang="en-US" altLang="zh-TW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code base</a:t>
            </a:r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內容版面配置區 2"/>
          <p:cNvSpPr txBox="1">
            <a:spLocks/>
          </p:cNvSpPr>
          <p:nvPr/>
        </p:nvSpPr>
        <p:spPr>
          <a:xfrm>
            <a:off x="2905240" y="234605"/>
            <a:ext cx="1419367" cy="581168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Server</a:t>
            </a:r>
            <a: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/</a:t>
            </a:r>
          </a:p>
        </p:txBody>
      </p:sp>
      <p:sp>
        <p:nvSpPr>
          <p:cNvPr id="16" name="左右括弧 15"/>
          <p:cNvSpPr/>
          <p:nvPr/>
        </p:nvSpPr>
        <p:spPr>
          <a:xfrm>
            <a:off x="2959832" y="743246"/>
            <a:ext cx="2968656" cy="5650173"/>
          </a:xfrm>
          <a:prstGeom prst="bracketPair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7519911" y="2131524"/>
            <a:ext cx="2868279" cy="2663131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member</a:t>
            </a:r>
            <a: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b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會員管理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1400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paypal</a:t>
            </a:r>
            <a: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處理訂單服務選擇和支付方等等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1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elector</a:t>
            </a:r>
            <a: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處理追蛙區塊選擇功能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左右括弧 17"/>
          <p:cNvSpPr/>
          <p:nvPr/>
        </p:nvSpPr>
        <p:spPr>
          <a:xfrm>
            <a:off x="7279899" y="1864905"/>
            <a:ext cx="3585964" cy="3253005"/>
          </a:xfrm>
          <a:prstGeom prst="bracketPair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內容版面配置區 2"/>
          <p:cNvSpPr txBox="1">
            <a:spLocks/>
          </p:cNvSpPr>
          <p:nvPr/>
        </p:nvSpPr>
        <p:spPr>
          <a:xfrm>
            <a:off x="7175263" y="1493014"/>
            <a:ext cx="2968906" cy="371891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Phoenix </a:t>
            </a:r>
            <a:r>
              <a:rPr lang="en-US" altLang="zh-TW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 Phoenix /</a:t>
            </a:r>
            <a:endParaRPr lang="en-US" altLang="zh-TW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4681714" y="2175526"/>
            <a:ext cx="2493549" cy="396520"/>
          </a:xfrm>
          <a:prstGeom prst="straightConnector1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59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/>
          <p:cNvSpPr txBox="1">
            <a:spLocks/>
          </p:cNvSpPr>
          <p:nvPr/>
        </p:nvSpPr>
        <p:spPr>
          <a:xfrm>
            <a:off x="970316" y="2562336"/>
            <a:ext cx="2445225" cy="1801506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3200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Project</a:t>
            </a:r>
            <a:r>
              <a:rPr lang="en-US" altLang="zh-TW" sz="32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altLang="zh-TW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3167266" y="2104572"/>
            <a:ext cx="7142921" cy="2902858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BusinessManagement</a:t>
            </a: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支援</a:t>
            </a:r>
            <a:r>
              <a:rPr lang="zh-TW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一般公司基本需求的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系統，包含</a:t>
            </a:r>
            <a:r>
              <a:rPr lang="zh-TW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進度管理、財務記錄等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功能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Newsletter</a:t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電子報管理系統  </a:t>
            </a:r>
            <a:r>
              <a:rPr lang="en-US" altLang="zh-TW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Wikiprice</a:t>
            </a: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商品比價系統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1400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左右括弧 10"/>
          <p:cNvSpPr/>
          <p:nvPr/>
        </p:nvSpPr>
        <p:spPr>
          <a:xfrm>
            <a:off x="2830662" y="1799771"/>
            <a:ext cx="7890343" cy="3541486"/>
          </a:xfrm>
          <a:prstGeom prst="bracketPair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2830662" y="1172914"/>
            <a:ext cx="1744649" cy="371891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Project /</a:t>
            </a:r>
          </a:p>
        </p:txBody>
      </p:sp>
    </p:spTree>
    <p:extLst>
      <p:ext uri="{BB962C8B-B14F-4D97-AF65-F5344CB8AC3E}">
        <p14:creationId xmlns:p14="http://schemas.microsoft.com/office/powerpoint/2010/main" val="197405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0"/>
            <a:ext cx="363109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內容版面配置區 2"/>
          <p:cNvSpPr txBox="1">
            <a:spLocks/>
          </p:cNvSpPr>
          <p:nvPr/>
        </p:nvSpPr>
        <p:spPr>
          <a:xfrm>
            <a:off x="500619" y="2528247"/>
            <a:ext cx="2833055" cy="1801506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32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Business</a:t>
            </a:r>
            <a:br>
              <a:rPr lang="en-US" altLang="zh-TW" sz="32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32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Management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公司管理系統</a:t>
            </a:r>
            <a:endParaRPr lang="en-US" altLang="zh-TW" sz="1600" b="1" u="sng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" r="1092"/>
          <a:stretch/>
        </p:blipFill>
        <p:spPr bwMode="auto">
          <a:xfrm>
            <a:off x="4306955" y="1802296"/>
            <a:ext cx="7087349" cy="358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482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" y="0"/>
            <a:ext cx="363109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內容版面配置區 2"/>
          <p:cNvSpPr txBox="1">
            <a:spLocks/>
          </p:cNvSpPr>
          <p:nvPr/>
        </p:nvSpPr>
        <p:spPr>
          <a:xfrm>
            <a:off x="609355" y="1429889"/>
            <a:ext cx="2833055" cy="1801506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32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Newsletter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電子報</a:t>
            </a:r>
            <a:r>
              <a:rPr lang="zh-TW" altLang="en-US" sz="16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管理系統</a:t>
            </a:r>
            <a:endParaRPr lang="en-US" altLang="zh-TW" sz="1600" b="1" u="sng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09355" y="3130662"/>
            <a:ext cx="2159566" cy="1996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提供管理者</a:t>
            </a:r>
            <a:endParaRPr lang="en-US" altLang="zh-TW" sz="1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寄送電子報、</a:t>
            </a:r>
            <a:endParaRPr lang="en-US" altLang="zh-TW" sz="1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測試電子報、</a:t>
            </a:r>
            <a:r>
              <a:rPr lang="en-US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管理電子報會員、</a:t>
            </a:r>
            <a:endParaRPr lang="en-US" altLang="zh-TW" sz="1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追蹤使用者連結點擊、</a:t>
            </a:r>
            <a:r>
              <a:rPr lang="en-US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觀看電子報成效分析功能</a:t>
            </a:r>
            <a:endParaRPr lang="zh-TW" altLang="en-US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11" descr="C:\Users\WB\Desktop\im_ms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196" y="2848537"/>
            <a:ext cx="930373" cy="93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588196" y="3878161"/>
            <a:ext cx="927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管理者</a:t>
            </a:r>
            <a:endParaRPr lang="zh-TW" altLang="en-US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331592" y="1666540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新增連絡人</a:t>
            </a:r>
            <a:endParaRPr lang="zh-TW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261280" y="2595398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建立郵件清單</a:t>
            </a:r>
            <a:endParaRPr lang="zh-TW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333288" y="3539656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新增電子報</a:t>
            </a:r>
            <a:endParaRPr lang="zh-TW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405296" y="4431457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測試</a:t>
            </a:r>
            <a:endParaRPr lang="zh-TW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433155" y="5321978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寄送</a:t>
            </a:r>
            <a:endParaRPr lang="zh-TW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723745" y="3822860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觀看分析</a:t>
            </a:r>
          </a:p>
        </p:txBody>
      </p:sp>
      <p:pic>
        <p:nvPicPr>
          <p:cNvPr id="15" name="Picture 5" descr="C:\Users\WB\Desktop\gnome_contact_n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208" y="148896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WB\Desktop\gnome_web_calenda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754" y="516136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 descr="C:\Users\WB\Desktop\gnome_edit_pas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672" y="242506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:\Users\WB\Desktop\glade_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595" y="3433177"/>
            <a:ext cx="524322" cy="52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" descr="C:\Users\WB\Desktop\gnome_application_x_executabl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754" y="429727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C:\Users\WB\Desktop\gnome_x_office_presentati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971" y="2843998"/>
            <a:ext cx="849603" cy="84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等腰三角形 20"/>
          <p:cNvSpPr/>
          <p:nvPr/>
        </p:nvSpPr>
        <p:spPr>
          <a:xfrm rot="5400000">
            <a:off x="9470661" y="3410676"/>
            <a:ext cx="288032" cy="218135"/>
          </a:xfrm>
          <a:prstGeom prst="triangle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等腰三角形 21"/>
          <p:cNvSpPr/>
          <p:nvPr/>
        </p:nvSpPr>
        <p:spPr>
          <a:xfrm rot="10800000">
            <a:off x="7365585" y="2189953"/>
            <a:ext cx="178965" cy="109068"/>
          </a:xfrm>
          <a:prstGeom prst="triangle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等腰三角形 22"/>
          <p:cNvSpPr/>
          <p:nvPr/>
        </p:nvSpPr>
        <p:spPr>
          <a:xfrm rot="10800000">
            <a:off x="7365585" y="3217153"/>
            <a:ext cx="178965" cy="109068"/>
          </a:xfrm>
          <a:prstGeom prst="triangle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等腰三角形 23"/>
          <p:cNvSpPr/>
          <p:nvPr/>
        </p:nvSpPr>
        <p:spPr>
          <a:xfrm rot="10800000">
            <a:off x="7365584" y="4124863"/>
            <a:ext cx="178965" cy="109068"/>
          </a:xfrm>
          <a:prstGeom prst="triangle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等腰三角形 24"/>
          <p:cNvSpPr/>
          <p:nvPr/>
        </p:nvSpPr>
        <p:spPr>
          <a:xfrm rot="10800000">
            <a:off x="7365583" y="4977924"/>
            <a:ext cx="178965" cy="109068"/>
          </a:xfrm>
          <a:prstGeom prst="triangle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96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ebizprise.com.tw/web/images/solution/USCC/USCC_productFunc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46" y="419837"/>
            <a:ext cx="6191250" cy="594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8332953" y="3068471"/>
            <a:ext cx="25875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solidFill>
                  <a:srgbClr val="66CCFF"/>
                </a:solidFill>
              </a:rPr>
              <a:t>CPFR</a:t>
            </a:r>
            <a:r>
              <a:rPr lang="zh-TW" altLang="en-US" sz="3600" b="1" dirty="0" smtClean="0">
                <a:solidFill>
                  <a:srgbClr val="66CCFF"/>
                </a:solidFill>
              </a:rPr>
              <a:t> </a:t>
            </a:r>
            <a:r>
              <a:rPr lang="zh-TW" altLang="en-US" sz="3200" b="1" dirty="0" smtClean="0">
                <a:solidFill>
                  <a:srgbClr val="66CCFF"/>
                </a:solidFill>
              </a:rPr>
              <a:t>概念圖</a:t>
            </a:r>
            <a:endParaRPr lang="zh-TW" altLang="en-US" sz="3200" dirty="0">
              <a:solidFill>
                <a:srgbClr val="66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64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" y="0"/>
            <a:ext cx="363109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內容版面配置區 2"/>
          <p:cNvSpPr txBox="1">
            <a:spLocks/>
          </p:cNvSpPr>
          <p:nvPr/>
        </p:nvSpPr>
        <p:spPr>
          <a:xfrm>
            <a:off x="609355" y="1429889"/>
            <a:ext cx="2833055" cy="1801506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32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Newsletter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電子報</a:t>
            </a:r>
            <a:r>
              <a:rPr lang="zh-TW" altLang="en-US" sz="16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管理系統</a:t>
            </a:r>
            <a:endParaRPr lang="en-US" altLang="zh-TW" sz="1600" b="1" u="sng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09355" y="3130662"/>
            <a:ext cx="2159566" cy="1996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提供管理者</a:t>
            </a:r>
            <a:endParaRPr lang="en-US" altLang="zh-TW" sz="1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寄送電子報、</a:t>
            </a:r>
            <a:endParaRPr lang="en-US" altLang="zh-TW" sz="1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測試電子報、</a:t>
            </a:r>
            <a:r>
              <a:rPr lang="en-US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管理電子報會員、</a:t>
            </a:r>
            <a:endParaRPr lang="en-US" altLang="zh-TW" sz="14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追蹤使用者連結點擊、</a:t>
            </a:r>
            <a:r>
              <a:rPr lang="en-US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觀看電子報成效分析功能</a:t>
            </a:r>
            <a:endParaRPr lang="zh-TW" altLang="en-US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995991" y="3751320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使用者</a:t>
            </a:r>
            <a:endParaRPr lang="zh-TW" altLang="en-US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855766" y="1749782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讀取電子報</a:t>
            </a:r>
            <a:endParaRPr lang="zh-TW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8873183" y="2863334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點擊連結</a:t>
            </a:r>
            <a:endParaRPr lang="zh-TW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8873183" y="3892991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線上觀看</a:t>
            </a:r>
            <a:endParaRPr lang="zh-TW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8873183" y="4893078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取消訂閱</a:t>
            </a:r>
            <a:endParaRPr lang="zh-TW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3" name="Picture 3" descr="C:\Users\WB\Desktop\gnome_dialog_err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063" y="476751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Users\WB\Desktop\gnome_preferences_desktop_remote_desk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434" y="382839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C:\Users\WB\Desktop\gnome_web_brows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434" y="27432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C:\Users\WB\Desktop\gnome_mail_mark_rea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505" y="170470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Users\WB\Desktop\gnome_system_us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718" y="2651341"/>
            <a:ext cx="1016698" cy="101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等腰三角形 37"/>
          <p:cNvSpPr/>
          <p:nvPr/>
        </p:nvSpPr>
        <p:spPr>
          <a:xfrm rot="5400000">
            <a:off x="7395961" y="1866031"/>
            <a:ext cx="288032" cy="218135"/>
          </a:xfrm>
          <a:prstGeom prst="triangle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等腰三角形 38"/>
          <p:cNvSpPr/>
          <p:nvPr/>
        </p:nvSpPr>
        <p:spPr>
          <a:xfrm rot="5400000">
            <a:off x="7395962" y="2938933"/>
            <a:ext cx="288032" cy="218135"/>
          </a:xfrm>
          <a:prstGeom prst="triangle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等腰三角形 39"/>
          <p:cNvSpPr/>
          <p:nvPr/>
        </p:nvSpPr>
        <p:spPr>
          <a:xfrm rot="5400000">
            <a:off x="7395963" y="3899895"/>
            <a:ext cx="288032" cy="218135"/>
          </a:xfrm>
          <a:prstGeom prst="triangle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等腰三角形 40"/>
          <p:cNvSpPr/>
          <p:nvPr/>
        </p:nvSpPr>
        <p:spPr>
          <a:xfrm rot="5400000">
            <a:off x="7395963" y="4919744"/>
            <a:ext cx="288032" cy="218135"/>
          </a:xfrm>
          <a:prstGeom prst="triangle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97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8" grpId="0" animBg="1"/>
      <p:bldP spid="39" grpId="0" animBg="1"/>
      <p:bldP spid="40" grpId="0" animBg="1"/>
      <p:bldP spid="4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" y="0"/>
            <a:ext cx="363109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內容版面配置區 2"/>
          <p:cNvSpPr txBox="1">
            <a:spLocks/>
          </p:cNvSpPr>
          <p:nvPr/>
        </p:nvSpPr>
        <p:spPr>
          <a:xfrm>
            <a:off x="609355" y="2477401"/>
            <a:ext cx="2833055" cy="1801506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3200" b="1" u="sng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WikiPrice</a:t>
            </a:r>
            <a:endParaRPr lang="en-US" altLang="zh-TW" sz="3200" b="1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6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商品比價系統</a:t>
            </a:r>
            <a:r>
              <a:rPr lang="en-US" altLang="zh-TW" sz="1600" b="1" u="sng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endParaRPr lang="en-US" altLang="zh-TW" sz="1100" b="1" u="sng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098" name="Picture 2" descr="C:\Users\User\Desktop\1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442" y="1889451"/>
            <a:ext cx="7215256" cy="337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93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/>
          <p:cNvSpPr txBox="1">
            <a:spLocks/>
          </p:cNvSpPr>
          <p:nvPr/>
        </p:nvSpPr>
        <p:spPr>
          <a:xfrm>
            <a:off x="848534" y="2562336"/>
            <a:ext cx="2445225" cy="1801506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3200" b="1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WikiPrice</a:t>
            </a:r>
            <a:endParaRPr lang="en-US" altLang="zh-TW" sz="3200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8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商品</a:t>
            </a:r>
            <a:r>
              <a:rPr lang="zh-TW" altLang="en-US" sz="18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比價系統</a:t>
            </a:r>
            <a:r>
              <a:rPr lang="en-US" altLang="zh-TW" sz="1800" b="1" u="sng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endParaRPr lang="en-US" altLang="zh-TW" sz="1200" b="1" u="sng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3431061" y="1103294"/>
            <a:ext cx="7169426" cy="4846933"/>
          </a:xfrm>
          <a:prstGeom prst="rect">
            <a:avLst/>
          </a:prstGeom>
        </p:spPr>
        <p:txBody>
          <a:bodyPr numCol="2"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strike="sngStrike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AutomationPoster</a:t>
            </a: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b="1" strike="sngStrik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b="1" strike="sngStrik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zh-TW" sz="1400" b="1" strike="sngStrik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更新</a:t>
            </a:r>
            <a:r>
              <a:rPr lang="en-US" altLang="zh-TW" sz="1400" b="1" strike="sngStrik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Wiki</a:t>
            </a:r>
            <a:r>
              <a:rPr lang="zh-TW" altLang="zh-TW" sz="1400" b="1" strike="sngStrik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首頁</a:t>
            </a:r>
            <a:r>
              <a:rPr lang="zh-TW" altLang="zh-TW" sz="1400" b="1" strike="sngStrik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的</a:t>
            </a:r>
            <a:r>
              <a:rPr lang="en-US" altLang="zh-TW" sz="1400" b="1" strike="sngStrik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sz="1400" b="1" strike="sngStrik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zh-TW" altLang="en-US" sz="1400" b="1" strike="sngStrik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r>
              <a:rPr lang="en-US" altLang="zh-TW" sz="1400" b="1" strike="sngStrik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“</a:t>
            </a:r>
            <a:r>
              <a:rPr lang="zh-TW" altLang="zh-TW" sz="1400" b="1" strike="sngStrik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最新變動</a:t>
            </a:r>
            <a:r>
              <a:rPr lang="en-US" altLang="zh-TW" sz="1400" b="1" strike="sngStrik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” </a:t>
            </a:r>
            <a:r>
              <a:rPr lang="zh-TW" altLang="zh-TW" sz="1400" b="1" strike="sngStrik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和 </a:t>
            </a:r>
            <a:r>
              <a:rPr lang="en-US" altLang="zh-TW" sz="1400" b="1" strike="sngStrik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</a:t>
            </a:r>
            <a:r>
              <a:rPr lang="zh-TW" altLang="zh-TW" sz="1400" b="1" strike="sngStrik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熱門頁面</a:t>
            </a:r>
            <a:r>
              <a:rPr lang="en-US" altLang="zh-TW" sz="1400" b="1" strike="sngStrik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” </a:t>
            </a:r>
            <a:r>
              <a:rPr lang="zh-TW" altLang="zh-TW" sz="1400" b="1" strike="sngStrik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內容</a:t>
            </a:r>
            <a:r>
              <a:rPr lang="zh-TW" altLang="en-US" sz="1400" b="1" strike="sngStrik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b="1" strike="sngStrik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Classification</a:t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設定產品分類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Fetch</a:t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抓取網站畫面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Find</a:t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未分類前的商品瀏覽</a:t>
            </a:r>
            <a: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)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strike="sngStrik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Poster</a:t>
            </a:r>
            <a:endParaRPr lang="en-US" altLang="zh-TW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Store</a:t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比價網站，</a:t>
            </a:r>
            <a:r>
              <a:rPr lang="en-US" altLang="zh-TW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記錄匯集資料及相關過程的</a:t>
            </a:r>
            <a:r>
              <a:rPr lang="en-US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log</a:t>
            </a:r>
            <a:r>
              <a:rPr lang="zh-TW" altLang="en-US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1400" b="1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Systematizer</a:t>
            </a: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上傳產品分類的結果到</a:t>
            </a:r>
            <a:r>
              <a:rPr lang="en-US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store</a:t>
            </a:r>
            <a:r>
              <a:rPr lang="zh-TW" altLang="en-US" sz="1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1400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TemplateConverter</a:t>
            </a: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接收產品資料，製作產品資料樣板</a:t>
            </a:r>
            <a:r>
              <a:rPr lang="en-US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zip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檔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1400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Toolbar</a:t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比價工具列 </a:t>
            </a:r>
            <a: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Uploader</a:t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 </a:t>
            </a:r>
            <a:r>
              <a:rPr lang="zh-TW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上</a:t>
            </a:r>
            <a:r>
              <a:rPr lang="zh-TW" altLang="zh-TW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傳商品圖片到</a:t>
            </a:r>
            <a:r>
              <a:rPr lang="en-US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Wiki )</a:t>
            </a:r>
            <a:endParaRPr lang="en-US" altLang="zh-TW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URLSeeker</a:t>
            </a: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抓取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網站資料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1400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Wikiprice</a:t>
            </a:r>
            <a: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 </a:t>
            </a:r>
            <a:r>
              <a:rPr lang="zh-TW" altLang="en-US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共同</a:t>
            </a:r>
            <a:r>
              <a:rPr lang="en-US" altLang="zh-TW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package</a:t>
            </a:r>
            <a:r>
              <a:rPr lang="en-US" altLang="zh-TW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)</a:t>
            </a:r>
            <a:endParaRPr lang="en-US" altLang="zh-TW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左右括弧 10"/>
          <p:cNvSpPr/>
          <p:nvPr/>
        </p:nvSpPr>
        <p:spPr>
          <a:xfrm>
            <a:off x="2987173" y="682172"/>
            <a:ext cx="7890348" cy="5665619"/>
          </a:xfrm>
          <a:prstGeom prst="bracketPair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2881156" y="310699"/>
            <a:ext cx="1744649" cy="371891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WikiPrice</a:t>
            </a:r>
            <a:r>
              <a:rPr lang="en-US" altLang="zh-TW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97729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code.nuwainfo.com/trac/mercurius/raw-attachment/wiki/Wikiprice-document/%E5%95%86%E5%93%81%E5%83%B9%E6%A0%BC%E6%9B%B4%E6%96%B0%E6%B5%81%E7%A8%8B%E5%9C%9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6" descr="https://code.nuwainfo.com/trac/mercurius/raw-attachment/wiki/Wikiprice-document/%E5%95%86%E5%93%81%E5%83%B9%E6%A0%BC%E6%9B%B4%E6%96%B0%E6%B5%81%E7%A8%8B%E5%9C%96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8" descr="https://code.nuwainfo.com/trac/mercurius/raw-attachment/wiki/Wikiprice-document/%E5%95%86%E5%93%81%E5%83%B9%E6%A0%BC%E6%9B%B4%E6%96%B0%E6%B5%81%E7%A8%8B%E5%9C%96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7" name="Picture 9" descr="C:\Users\User\Desktop\商品價格更新流程圖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31742"/>
            <a:ext cx="10587243" cy="604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內容版面配置區 2"/>
          <p:cNvSpPr txBox="1">
            <a:spLocks/>
          </p:cNvSpPr>
          <p:nvPr/>
        </p:nvSpPr>
        <p:spPr>
          <a:xfrm>
            <a:off x="8680174" y="5202268"/>
            <a:ext cx="3116192" cy="1556341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3200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WikiPrice</a:t>
            </a:r>
            <a:r>
              <a:rPr lang="en-US" altLang="zh-TW" sz="32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/>
            </a:r>
            <a:br>
              <a:rPr lang="en-US" altLang="zh-TW" sz="32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zh-TW" altLang="en-US" sz="28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流程圖</a:t>
            </a:r>
            <a:endParaRPr lang="en-US" altLang="zh-TW" sz="2800" b="1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33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/>
          <p:cNvSpPr txBox="1">
            <a:spLocks/>
          </p:cNvSpPr>
          <p:nvPr/>
        </p:nvSpPr>
        <p:spPr>
          <a:xfrm>
            <a:off x="982637" y="2565779"/>
            <a:ext cx="2445225" cy="1801506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3200" b="1" u="sng" dirty="0" err="1" smtClean="0">
                <a:solidFill>
                  <a:srgbClr val="66CCFF"/>
                </a:solidFill>
              </a:rPr>
              <a:t>Mercurius</a:t>
            </a:r>
            <a:r>
              <a:rPr lang="en-US" altLang="zh-TW" sz="3200" b="1" u="sng" dirty="0" smtClean="0">
                <a:solidFill>
                  <a:srgbClr val="66CCFF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b="1" dirty="0" smtClean="0">
                <a:solidFill>
                  <a:srgbClr val="66CCFF"/>
                </a:solidFill>
              </a:rPr>
              <a:t>未來資料結構</a:t>
            </a:r>
            <a:endParaRPr lang="en-US" altLang="zh-TW" b="1" dirty="0" smtClean="0">
              <a:solidFill>
                <a:srgbClr val="66CCFF"/>
              </a:solidFill>
            </a:endParaRPr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3753147" y="2026112"/>
            <a:ext cx="7547212" cy="2880839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2400" b="1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Iuppiter</a:t>
            </a:r>
            <a:endParaRPr lang="en-US" altLang="zh-TW" sz="2400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2400" b="1" u="sng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Iuno</a:t>
            </a:r>
            <a:endParaRPr lang="en-US" altLang="zh-TW" sz="2400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產品專案</a:t>
            </a:r>
            <a:endParaRPr lang="en-US" altLang="zh-TW" b="1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左右括弧 16"/>
          <p:cNvSpPr/>
          <p:nvPr/>
        </p:nvSpPr>
        <p:spPr>
          <a:xfrm>
            <a:off x="3466535" y="1910688"/>
            <a:ext cx="7206027" cy="3179928"/>
          </a:xfrm>
          <a:prstGeom prst="bracketPair">
            <a:avLst/>
          </a:prstGeom>
          <a:ln w="38100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內容版面配置區 2"/>
          <p:cNvSpPr txBox="1">
            <a:spLocks/>
          </p:cNvSpPr>
          <p:nvPr/>
        </p:nvSpPr>
        <p:spPr>
          <a:xfrm>
            <a:off x="3361898" y="1391409"/>
            <a:ext cx="1744649" cy="581168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600" b="1" dirty="0" err="1" smtClean="0">
                <a:solidFill>
                  <a:srgbClr val="66CCFF"/>
                </a:solidFill>
              </a:rPr>
              <a:t>Mercurius</a:t>
            </a:r>
            <a:r>
              <a:rPr lang="en-US" altLang="zh-TW" b="1" dirty="0" smtClean="0">
                <a:solidFill>
                  <a:srgbClr val="66CCFF"/>
                </a:solidFill>
              </a:rPr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0965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/>
          <p:cNvSpPr txBox="1">
            <a:spLocks/>
          </p:cNvSpPr>
          <p:nvPr/>
        </p:nvSpPr>
        <p:spPr>
          <a:xfrm>
            <a:off x="1078173" y="864108"/>
            <a:ext cx="9853684" cy="5120640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2800" b="1" dirty="0" smtClean="0">
                <a:solidFill>
                  <a:srgbClr val="66CCFF"/>
                </a:solidFill>
              </a:rPr>
              <a:t>當時背景</a:t>
            </a:r>
            <a:endParaRPr lang="en-US" altLang="zh-TW" b="1" dirty="0" smtClean="0">
              <a:solidFill>
                <a:srgbClr val="66CCFF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endParaRPr lang="en-US" altLang="zh-TW" sz="200" b="1" dirty="0" smtClean="0">
              <a:solidFill>
                <a:srgbClr val="66CCFF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CPFR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概念在台灣並不普及，</a:t>
            </a: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美國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Walmart 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有 </a:t>
            </a: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CPFR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成功案例。</a:t>
            </a: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63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1078173" y="864108"/>
            <a:ext cx="10106295" cy="5120640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4400" b="1" dirty="0" err="1" smtClean="0">
                <a:solidFill>
                  <a:schemeClr val="bg1"/>
                </a:solidFill>
              </a:rPr>
              <a:t>eBizprise</a:t>
            </a:r>
            <a:r>
              <a:rPr lang="en-US" altLang="zh-TW" sz="4400" b="1" dirty="0" smtClean="0">
                <a:solidFill>
                  <a:schemeClr val="bg1"/>
                </a:solidFill>
              </a:rPr>
              <a:t> </a:t>
            </a:r>
            <a:r>
              <a:rPr lang="zh-TW" altLang="en-US" sz="4400" b="1" dirty="0" smtClean="0">
                <a:solidFill>
                  <a:schemeClr val="bg1"/>
                </a:solidFill>
              </a:rPr>
              <a:t>聯合通商</a:t>
            </a:r>
            <a:endParaRPr lang="en-US" altLang="zh-TW" sz="4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8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/>
          <p:cNvSpPr txBox="1">
            <a:spLocks/>
          </p:cNvSpPr>
          <p:nvPr/>
        </p:nvSpPr>
        <p:spPr>
          <a:xfrm>
            <a:off x="1078173" y="864108"/>
            <a:ext cx="9853684" cy="5120640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2800" b="1" dirty="0" err="1" smtClean="0">
                <a:solidFill>
                  <a:srgbClr val="66CCFF"/>
                </a:solidFill>
              </a:rPr>
              <a:t>eBizprise</a:t>
            </a:r>
            <a:endParaRPr lang="en-US" altLang="zh-TW" sz="2800" b="1" dirty="0">
              <a:solidFill>
                <a:srgbClr val="66CCFF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endParaRPr lang="en-US" altLang="zh-TW" sz="800" b="1" dirty="0">
              <a:solidFill>
                <a:srgbClr val="66CCFF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 (Computer Associates) 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子公司</a:t>
            </a:r>
            <a:endParaRPr lang="en-US" altLang="zh-TW" sz="1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endParaRPr lang="en-US" altLang="zh-TW" sz="1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2800" b="1" dirty="0">
                <a:solidFill>
                  <a:srgbClr val="66CCFF"/>
                </a:solidFill>
              </a:rPr>
              <a:t>當時背景</a:t>
            </a:r>
            <a:endParaRPr lang="en-US" altLang="zh-TW" sz="1800" b="1" dirty="0">
              <a:solidFill>
                <a:srgbClr val="66CCFF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endParaRPr lang="en-US" altLang="zh-TW" sz="200" b="1" dirty="0">
              <a:solidFill>
                <a:srgbClr val="66CCFF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政府開始推動 </a:t>
            </a:r>
            <a:r>
              <a:rPr lang="en-US" altLang="zh-TW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CPFR</a:t>
            </a: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CPFR</a:t>
            </a:r>
            <a:r>
              <a:rPr lang="zh-TW" alt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列入經濟部 </a:t>
            </a:r>
            <a:r>
              <a:rPr lang="en-US" altLang="zh-TW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</a:t>
            </a:r>
            <a:r>
              <a:rPr lang="zh-TW" alt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計畫</a:t>
            </a:r>
            <a:endParaRPr lang="en-US" altLang="zh-TW" sz="1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被挖角到 </a:t>
            </a:r>
            <a:r>
              <a:rPr lang="en-US" altLang="zh-TW" sz="18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eBizprise</a:t>
            </a:r>
            <a:r>
              <a:rPr lang="en-US" altLang="zh-TW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執行 </a:t>
            </a:r>
            <a:r>
              <a:rPr lang="en-US" altLang="zh-TW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CPFR</a:t>
            </a:r>
            <a:r>
              <a:rPr lang="zh-TW" alt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專案</a:t>
            </a:r>
            <a:endParaRPr lang="en-US" altLang="zh-TW" sz="1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8" name="Picture 4" descr="http://www.ebizprise.com.tw/web/uploads/slideshow/6_logo1_13977203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651" y="1469886"/>
            <a:ext cx="5941806" cy="390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69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2"/>
          <p:cNvSpPr txBox="1">
            <a:spLocks/>
          </p:cNvSpPr>
          <p:nvPr/>
        </p:nvSpPr>
        <p:spPr>
          <a:xfrm>
            <a:off x="1078173" y="864108"/>
            <a:ext cx="9853684" cy="5120640"/>
          </a:xfrm>
          <a:prstGeom prst="rect">
            <a:avLst/>
          </a:prstGeom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經濟部補助結束後，</a:t>
            </a:r>
            <a:endParaRPr lang="en-US" altLang="zh-TW" sz="1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r>
              <a:rPr lang="en-US" altLang="zh-TW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CPFR</a:t>
            </a:r>
            <a:r>
              <a:rPr lang="zh-TW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專案停擺。</a:t>
            </a:r>
            <a:r>
              <a:rPr lang="en-US" altLang="zh-TW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altLang="zh-TW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None/>
            </a:pPr>
            <a:r>
              <a:rPr lang="en-US" altLang="zh-TW" b="1" u="sng" dirty="0" smtClean="0">
                <a:solidFill>
                  <a:srgbClr val="6D6D6D"/>
                </a:solidFill>
              </a:rPr>
              <a:t>CPFR</a:t>
            </a:r>
            <a:r>
              <a:rPr lang="zh-TW" altLang="en-US" b="1" u="sng" dirty="0" smtClean="0">
                <a:solidFill>
                  <a:srgbClr val="6D6D6D"/>
                </a:solidFill>
              </a:rPr>
              <a:t> 專案停滯原因：</a:t>
            </a:r>
            <a:r>
              <a:rPr lang="en-US" altLang="zh-TW" sz="2800" b="1" dirty="0" smtClean="0">
                <a:solidFill>
                  <a:srgbClr val="6D6D6D"/>
                </a:solidFill>
              </a:rPr>
              <a:t/>
            </a:r>
            <a:br>
              <a:rPr lang="en-US" altLang="zh-TW" sz="2800" b="1" dirty="0" smtClean="0">
                <a:solidFill>
                  <a:srgbClr val="6D6D6D"/>
                </a:solidFill>
              </a:rPr>
            </a:br>
            <a:r>
              <a:rPr lang="zh-TW" altLang="en-US" sz="1800" b="1" dirty="0">
                <a:solidFill>
                  <a:srgbClr val="6D6D6D"/>
                </a:solidFill>
              </a:rPr>
              <a:t>供應</a:t>
            </a:r>
            <a:r>
              <a:rPr lang="zh-TW" altLang="en-US" sz="1800" b="1" dirty="0" smtClean="0">
                <a:solidFill>
                  <a:srgbClr val="6D6D6D"/>
                </a:solidFill>
              </a:rPr>
              <a:t>鏈整合困難，台灣環境沒有強勢商家促成整合 </a:t>
            </a:r>
            <a:r>
              <a:rPr lang="en-US" altLang="zh-TW" sz="1800" b="1" dirty="0" smtClean="0">
                <a:solidFill>
                  <a:srgbClr val="6D6D6D"/>
                </a:solidFill>
              </a:rPr>
              <a:t>( e.g.</a:t>
            </a:r>
            <a:r>
              <a:rPr lang="zh-TW" altLang="en-US" sz="1800" b="1" dirty="0" smtClean="0">
                <a:solidFill>
                  <a:srgbClr val="6D6D6D"/>
                </a:solidFill>
              </a:rPr>
              <a:t> 美國</a:t>
            </a:r>
            <a:r>
              <a:rPr lang="en-US" altLang="zh-TW" sz="1800" b="1" dirty="0" smtClean="0">
                <a:solidFill>
                  <a:srgbClr val="6D6D6D"/>
                </a:solidFill>
              </a:rPr>
              <a:t>Walmart )</a:t>
            </a:r>
            <a:br>
              <a:rPr lang="en-US" altLang="zh-TW" sz="1800" b="1" dirty="0" smtClean="0">
                <a:solidFill>
                  <a:srgbClr val="6D6D6D"/>
                </a:solidFill>
              </a:rPr>
            </a:br>
            <a:r>
              <a:rPr lang="zh-TW" altLang="en-US" sz="1800" b="1" dirty="0" smtClean="0">
                <a:solidFill>
                  <a:srgbClr val="6D6D6D"/>
                </a:solidFill>
              </a:rPr>
              <a:t>且執行 </a:t>
            </a:r>
            <a:r>
              <a:rPr lang="en-US" altLang="zh-TW" sz="1800" b="1" dirty="0">
                <a:solidFill>
                  <a:srgbClr val="6D6D6D"/>
                </a:solidFill>
              </a:rPr>
              <a:t>CPFR</a:t>
            </a:r>
            <a:r>
              <a:rPr lang="zh-TW" altLang="en-US" sz="1800" b="1" dirty="0" smtClean="0">
                <a:solidFill>
                  <a:srgbClr val="6D6D6D"/>
                </a:solidFill>
              </a:rPr>
              <a:t> 需要大量資金投入</a:t>
            </a:r>
            <a:endParaRPr lang="en-US" altLang="zh-TW" sz="1800" b="1" dirty="0">
              <a:solidFill>
                <a:srgbClr val="6D6D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29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TC103457475[[fn=框架]]</Template>
  <TotalTime>5980</TotalTime>
  <Words>666</Words>
  <Application>Microsoft Office PowerPoint</Application>
  <PresentationFormat>自訂</PresentationFormat>
  <Paragraphs>227</Paragraphs>
  <Slides>54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1" baseType="lpstr">
      <vt:lpstr>Arial</vt:lpstr>
      <vt:lpstr>新細明體</vt:lpstr>
      <vt:lpstr>Corbel</vt:lpstr>
      <vt:lpstr>Wingdings 2</vt:lpstr>
      <vt:lpstr>Wingdings</vt:lpstr>
      <vt:lpstr>微軟正黑體</vt:lpstr>
      <vt:lpstr>框架</vt:lpstr>
      <vt:lpstr>           Nuwa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程式語言概況</dc:title>
  <dc:creator>蕭宇彤</dc:creator>
  <cp:lastModifiedBy>User</cp:lastModifiedBy>
  <cp:revision>494</cp:revision>
  <dcterms:created xsi:type="dcterms:W3CDTF">2014-06-02T19:00:09Z</dcterms:created>
  <dcterms:modified xsi:type="dcterms:W3CDTF">2015-08-03T06:26:48Z</dcterms:modified>
</cp:coreProperties>
</file>